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.xml" ContentType="application/vnd.openxmlformats-officedocument.presentationml.tags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4465" r:id="rId2"/>
    <p:sldMasterId id="2147484477" r:id="rId3"/>
    <p:sldMasterId id="2147484489" r:id="rId4"/>
  </p:sldMasterIdLst>
  <p:notesMasterIdLst>
    <p:notesMasterId r:id="rId45"/>
  </p:notesMasterIdLst>
  <p:handoutMasterIdLst>
    <p:handoutMasterId r:id="rId46"/>
  </p:handoutMasterIdLst>
  <p:sldIdLst>
    <p:sldId id="347" r:id="rId5"/>
    <p:sldId id="391" r:id="rId6"/>
    <p:sldId id="392" r:id="rId7"/>
    <p:sldId id="394" r:id="rId8"/>
    <p:sldId id="395" r:id="rId9"/>
    <p:sldId id="396" r:id="rId10"/>
    <p:sldId id="397" r:id="rId11"/>
    <p:sldId id="343" r:id="rId12"/>
    <p:sldId id="320" r:id="rId13"/>
    <p:sldId id="304" r:id="rId14"/>
    <p:sldId id="307" r:id="rId15"/>
    <p:sldId id="259" r:id="rId16"/>
    <p:sldId id="261" r:id="rId17"/>
    <p:sldId id="308" r:id="rId18"/>
    <p:sldId id="309" r:id="rId19"/>
    <p:sldId id="383" r:id="rId20"/>
    <p:sldId id="376" r:id="rId21"/>
    <p:sldId id="310" r:id="rId22"/>
    <p:sldId id="311" r:id="rId23"/>
    <p:sldId id="382" r:id="rId24"/>
    <p:sldId id="378" r:id="rId25"/>
    <p:sldId id="381" r:id="rId26"/>
    <p:sldId id="315" r:id="rId27"/>
    <p:sldId id="263" r:id="rId28"/>
    <p:sldId id="317" r:id="rId29"/>
    <p:sldId id="295" r:id="rId30"/>
    <p:sldId id="301" r:id="rId31"/>
    <p:sldId id="303" r:id="rId32"/>
    <p:sldId id="344" r:id="rId33"/>
    <p:sldId id="363" r:id="rId34"/>
    <p:sldId id="372" r:id="rId35"/>
    <p:sldId id="364" r:id="rId36"/>
    <p:sldId id="351" r:id="rId37"/>
    <p:sldId id="374" r:id="rId38"/>
    <p:sldId id="366" r:id="rId39"/>
    <p:sldId id="353" r:id="rId40"/>
    <p:sldId id="355" r:id="rId41"/>
    <p:sldId id="356" r:id="rId42"/>
    <p:sldId id="367" r:id="rId43"/>
    <p:sldId id="358" r:id="rId44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名古屋大学附属図書館" initials="名大図書館" lastIdx="1" clrIdx="0"/>
  <p:cmAuthor id="2" name="library" initials="l" lastIdx="0" clrIdx="1">
    <p:extLst>
      <p:ext uri="{19B8F6BF-5375-455C-9EA6-DF929625EA0E}">
        <p15:presenceInfo xmlns:p15="http://schemas.microsoft.com/office/powerpoint/2012/main" userId="libr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982"/>
    <a:srgbClr val="FFFF99"/>
    <a:srgbClr val="FF3300"/>
    <a:srgbClr val="17375E"/>
    <a:srgbClr val="0066FF"/>
    <a:srgbClr val="000099"/>
    <a:srgbClr val="008000"/>
    <a:srgbClr val="000000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5024" autoAdjust="0"/>
  </p:normalViewPr>
  <p:slideViewPr>
    <p:cSldViewPr>
      <p:cViewPr varScale="1">
        <p:scale>
          <a:sx n="108" d="100"/>
          <a:sy n="108" d="100"/>
        </p:scale>
        <p:origin x="17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00" y="54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663F7-465E-4044-B0AD-8FCD6694B7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2CC34D3-F9C6-4908-8D1F-D1334B573CCA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en-US" altLang="ja-JP" sz="3200" dirty="0"/>
            <a:t>Colophon</a:t>
          </a:r>
        </a:p>
        <a:p>
          <a:pPr>
            <a:spcAft>
              <a:spcPct val="35000"/>
            </a:spcAft>
          </a:pPr>
          <a:r>
            <a:rPr kumimoji="1" lang="en-US" altLang="ja-JP" sz="2000" dirty="0"/>
            <a:t>(publication data)</a:t>
          </a:r>
          <a:endParaRPr kumimoji="1" lang="ja-JP" altLang="en-US" sz="2000" dirty="0"/>
        </a:p>
      </dgm:t>
    </dgm:pt>
    <dgm:pt modelId="{B7B95CAD-B9CA-4698-8EF1-658F50BC6486}" type="parTrans" cxnId="{38137F10-6EA9-4B29-8605-6E89730D955C}">
      <dgm:prSet/>
      <dgm:spPr/>
      <dgm:t>
        <a:bodyPr/>
        <a:lstStyle/>
        <a:p>
          <a:endParaRPr kumimoji="1" lang="ja-JP" altLang="en-US"/>
        </a:p>
      </dgm:t>
    </dgm:pt>
    <dgm:pt modelId="{F086FF81-86E8-439A-8803-67291B2A272F}" type="sibTrans" cxnId="{38137F10-6EA9-4B29-8605-6E89730D955C}">
      <dgm:prSet/>
      <dgm:spPr/>
      <dgm:t>
        <a:bodyPr/>
        <a:lstStyle/>
        <a:p>
          <a:endParaRPr kumimoji="1" lang="ja-JP" altLang="en-US"/>
        </a:p>
      </dgm:t>
    </dgm:pt>
    <dgm:pt modelId="{98ED8DD5-7212-4329-B482-6FE5435A8E98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Publication year: Choose the newer one</a:t>
          </a:r>
          <a:endParaRPr kumimoji="1" lang="ja-JP" altLang="en-US" sz="1800" dirty="0"/>
        </a:p>
      </dgm:t>
    </dgm:pt>
    <dgm:pt modelId="{DE05734B-0518-4748-9CBA-EA5538F06F43}" type="parTrans" cxnId="{1FCB8CFC-8443-45EE-8835-8A9AAC337069}">
      <dgm:prSet/>
      <dgm:spPr/>
      <dgm:t>
        <a:bodyPr/>
        <a:lstStyle/>
        <a:p>
          <a:endParaRPr kumimoji="1" lang="ja-JP" altLang="en-US"/>
        </a:p>
      </dgm:t>
    </dgm:pt>
    <dgm:pt modelId="{E9EA80A7-949E-48D2-A780-EFCB6D706398}" type="sibTrans" cxnId="{1FCB8CFC-8443-45EE-8835-8A9AAC337069}">
      <dgm:prSet/>
      <dgm:spPr/>
      <dgm:t>
        <a:bodyPr/>
        <a:lstStyle/>
        <a:p>
          <a:endParaRPr kumimoji="1" lang="ja-JP" altLang="en-US"/>
        </a:p>
      </dgm:t>
    </dgm:pt>
    <dgm:pt modelId="{49C48707-ABB3-4EBE-959B-D390CED16402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Author: Is he/she a researcher in this field?</a:t>
          </a:r>
          <a:endParaRPr kumimoji="1" lang="ja-JP" altLang="en-US" sz="1800" dirty="0"/>
        </a:p>
      </dgm:t>
    </dgm:pt>
    <dgm:pt modelId="{D02E6B72-66ED-4FA5-939C-0A71CF3776B7}" type="parTrans" cxnId="{3CC0CE1F-A811-4069-A7A4-D15E7E263EA6}">
      <dgm:prSet/>
      <dgm:spPr/>
      <dgm:t>
        <a:bodyPr/>
        <a:lstStyle/>
        <a:p>
          <a:endParaRPr kumimoji="1" lang="ja-JP" altLang="en-US"/>
        </a:p>
      </dgm:t>
    </dgm:pt>
    <dgm:pt modelId="{4B27F3C5-0C11-45CE-8BE8-475FA7220B65}" type="sibTrans" cxnId="{3CC0CE1F-A811-4069-A7A4-D15E7E263EA6}">
      <dgm:prSet/>
      <dgm:spPr/>
      <dgm:t>
        <a:bodyPr/>
        <a:lstStyle/>
        <a:p>
          <a:endParaRPr kumimoji="1" lang="ja-JP" altLang="en-US"/>
        </a:p>
      </dgm:t>
    </dgm:pt>
    <dgm:pt modelId="{79F7F88C-6816-4BD6-8C10-0869C0931273}">
      <dgm:prSet phldrT="[テキスト]" custT="1"/>
      <dgm:spPr/>
      <dgm:t>
        <a:bodyPr/>
        <a:lstStyle/>
        <a:p>
          <a:pPr rtl="0"/>
          <a:r>
            <a:rPr kumimoji="1" lang="en-US" altLang="ja-JP" sz="3200" dirty="0"/>
            <a:t>Preface</a:t>
          </a:r>
          <a:endParaRPr kumimoji="1" lang="ja-JP" altLang="en-US" sz="3200" dirty="0"/>
        </a:p>
      </dgm:t>
    </dgm:pt>
    <dgm:pt modelId="{2946C021-FEA7-42B8-9CBC-0BA312383418}" type="parTrans" cxnId="{B3C11145-3A4C-4015-AF01-138B0425DBB0}">
      <dgm:prSet/>
      <dgm:spPr/>
      <dgm:t>
        <a:bodyPr/>
        <a:lstStyle/>
        <a:p>
          <a:endParaRPr kumimoji="1" lang="ja-JP" altLang="en-US"/>
        </a:p>
      </dgm:t>
    </dgm:pt>
    <dgm:pt modelId="{CE34A6E8-8DEA-4A7A-9010-03DD9E342E3D}" type="sibTrans" cxnId="{B3C11145-3A4C-4015-AF01-138B0425DBB0}">
      <dgm:prSet/>
      <dgm:spPr/>
      <dgm:t>
        <a:bodyPr/>
        <a:lstStyle/>
        <a:p>
          <a:endParaRPr kumimoji="1" lang="ja-JP" altLang="en-US"/>
        </a:p>
      </dgm:t>
    </dgm:pt>
    <dgm:pt modelId="{64206E02-930D-442A-9286-77E5BF1D0100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kumimoji="1" lang="en-US" altLang="ja-JP" sz="1800" dirty="0"/>
            <a:t>Check objective and assumed readers (e.g. “For undergraduate students…” )</a:t>
          </a:r>
          <a:endParaRPr kumimoji="1" lang="ja-JP" altLang="en-US" sz="1800" dirty="0"/>
        </a:p>
      </dgm:t>
    </dgm:pt>
    <dgm:pt modelId="{180079C0-2704-437F-B710-951DF5C3FB54}" type="parTrans" cxnId="{E1BAACA3-C20F-487D-93E3-7C5FF9D2560E}">
      <dgm:prSet/>
      <dgm:spPr/>
      <dgm:t>
        <a:bodyPr/>
        <a:lstStyle/>
        <a:p>
          <a:endParaRPr kumimoji="1" lang="ja-JP" altLang="en-US"/>
        </a:p>
      </dgm:t>
    </dgm:pt>
    <dgm:pt modelId="{4EC1FBCA-E396-4B64-9A4B-74526679BCA2}" type="sibTrans" cxnId="{E1BAACA3-C20F-487D-93E3-7C5FF9D2560E}">
      <dgm:prSet/>
      <dgm:spPr/>
      <dgm:t>
        <a:bodyPr/>
        <a:lstStyle/>
        <a:p>
          <a:endParaRPr kumimoji="1" lang="ja-JP" altLang="en-US"/>
        </a:p>
      </dgm:t>
    </dgm:pt>
    <dgm:pt modelId="{8AA5E693-A37F-432F-A5A9-E47F81B1698D}">
      <dgm:prSet phldrT="[テキスト]" custT="1"/>
      <dgm:spPr/>
      <dgm:t>
        <a:bodyPr/>
        <a:lstStyle/>
        <a:p>
          <a:pPr rtl="0"/>
          <a:r>
            <a:rPr kumimoji="1" lang="en-US" altLang="ja-JP" sz="2400" dirty="0"/>
            <a:t>Table of Contents</a:t>
          </a:r>
          <a:endParaRPr kumimoji="1" lang="ja-JP" altLang="en-US" sz="2400" dirty="0"/>
        </a:p>
      </dgm:t>
    </dgm:pt>
    <dgm:pt modelId="{2BA009CE-B795-4FEB-8E92-034309EE4253}" type="parTrans" cxnId="{432A0F1F-88DF-4809-9642-5BDD0B3948FE}">
      <dgm:prSet/>
      <dgm:spPr/>
      <dgm:t>
        <a:bodyPr/>
        <a:lstStyle/>
        <a:p>
          <a:endParaRPr kumimoji="1" lang="ja-JP" altLang="en-US"/>
        </a:p>
      </dgm:t>
    </dgm:pt>
    <dgm:pt modelId="{E7E7E7AD-AA2F-42A8-AA58-8200E02C6541}" type="sibTrans" cxnId="{432A0F1F-88DF-4809-9642-5BDD0B3948FE}">
      <dgm:prSet/>
      <dgm:spPr/>
      <dgm:t>
        <a:bodyPr/>
        <a:lstStyle/>
        <a:p>
          <a:endParaRPr kumimoji="1" lang="ja-JP" altLang="en-US"/>
        </a:p>
      </dgm:t>
    </dgm:pt>
    <dgm:pt modelId="{4DDB8103-1739-4E9D-AE85-CCF09516042C}">
      <dgm:prSet phldrT="[テキスト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Grasp outline</a:t>
          </a:r>
          <a:endParaRPr kumimoji="1" lang="ja-JP" altLang="en-US" sz="1800" dirty="0"/>
        </a:p>
      </dgm:t>
    </dgm:pt>
    <dgm:pt modelId="{93C24B37-9387-4EF6-B11C-8DF3E918A202}" type="parTrans" cxnId="{EA0ED248-A53E-49A9-9BFB-19A878AC5837}">
      <dgm:prSet/>
      <dgm:spPr/>
      <dgm:t>
        <a:bodyPr/>
        <a:lstStyle/>
        <a:p>
          <a:endParaRPr kumimoji="1" lang="ja-JP" altLang="en-US"/>
        </a:p>
      </dgm:t>
    </dgm:pt>
    <dgm:pt modelId="{C6D343EE-6296-41FD-9F61-B136BA8269A3}" type="sibTrans" cxnId="{EA0ED248-A53E-49A9-9BFB-19A878AC5837}">
      <dgm:prSet/>
      <dgm:spPr/>
      <dgm:t>
        <a:bodyPr/>
        <a:lstStyle/>
        <a:p>
          <a:endParaRPr kumimoji="1" lang="ja-JP" altLang="en-US"/>
        </a:p>
      </dgm:t>
    </dgm:pt>
    <dgm:pt modelId="{242C6C84-B87B-45FC-ACC0-734DCDECC0FA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Edition: Updated editions</a:t>
          </a:r>
          <a:endParaRPr kumimoji="1" lang="ja-JP" altLang="en-US" sz="1800" dirty="0"/>
        </a:p>
      </dgm:t>
    </dgm:pt>
    <dgm:pt modelId="{C8281052-46DE-419B-8DB1-811691260040}" type="parTrans" cxnId="{A6F0E1E8-C56E-4E09-95F7-92FEEFE873C8}">
      <dgm:prSet/>
      <dgm:spPr/>
      <dgm:t>
        <a:bodyPr/>
        <a:lstStyle/>
        <a:p>
          <a:endParaRPr kumimoji="1" lang="ja-JP" altLang="en-US"/>
        </a:p>
      </dgm:t>
    </dgm:pt>
    <dgm:pt modelId="{875E78BF-4506-49CF-BF71-56816A8A352B}" type="sibTrans" cxnId="{A6F0E1E8-C56E-4E09-95F7-92FEEFE873C8}">
      <dgm:prSet/>
      <dgm:spPr/>
      <dgm:t>
        <a:bodyPr/>
        <a:lstStyle/>
        <a:p>
          <a:endParaRPr kumimoji="1" lang="ja-JP" altLang="en-US"/>
        </a:p>
      </dgm:t>
    </dgm:pt>
    <dgm:pt modelId="{1D720E77-5B80-46F2-893C-523B22B0CA1D}">
      <dgm:prSet phldrT="[テキスト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Search for required topics</a:t>
          </a:r>
          <a:endParaRPr kumimoji="1" lang="ja-JP" altLang="en-US" sz="1800" dirty="0"/>
        </a:p>
      </dgm:t>
    </dgm:pt>
    <dgm:pt modelId="{7BD3466C-5BD3-44E3-AAE7-B38687E41BB8}" type="parTrans" cxnId="{7B474734-5688-4823-9436-22D4D336E1E8}">
      <dgm:prSet/>
      <dgm:spPr/>
      <dgm:t>
        <a:bodyPr/>
        <a:lstStyle/>
        <a:p>
          <a:endParaRPr kumimoji="1" lang="ja-JP" altLang="en-US"/>
        </a:p>
      </dgm:t>
    </dgm:pt>
    <dgm:pt modelId="{113B0DC0-359B-41BF-8098-0CD2E72A88FE}" type="sibTrans" cxnId="{7B474734-5688-4823-9436-22D4D336E1E8}">
      <dgm:prSet/>
      <dgm:spPr/>
      <dgm:t>
        <a:bodyPr/>
        <a:lstStyle/>
        <a:p>
          <a:endParaRPr kumimoji="1" lang="ja-JP" altLang="en-US"/>
        </a:p>
      </dgm:t>
    </dgm:pt>
    <dgm:pt modelId="{DD84047F-1587-4C3E-9F7C-E71C7C363596}">
      <dgm:prSet phldrT="[テキスト]" custT="1"/>
      <dgm:spPr/>
      <dgm:t>
        <a:bodyPr/>
        <a:lstStyle/>
        <a:p>
          <a:pPr rtl="0"/>
          <a:r>
            <a:rPr kumimoji="0" lang="en-US" altLang="ja-JP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Index</a:t>
          </a:r>
          <a:endParaRPr kumimoji="1" lang="ja-JP" altLang="en-US" sz="3200" dirty="0">
            <a:latin typeface="+mn-lt"/>
          </a:endParaRPr>
        </a:p>
      </dgm:t>
    </dgm:pt>
    <dgm:pt modelId="{0760C2C2-A40A-4F18-85B3-189047D5F598}" type="parTrans" cxnId="{085AE708-3334-4C2B-AC4E-6A3B7D0C8702}">
      <dgm:prSet/>
      <dgm:spPr/>
      <dgm:t>
        <a:bodyPr/>
        <a:lstStyle/>
        <a:p>
          <a:endParaRPr kumimoji="1" lang="ja-JP" altLang="en-US"/>
        </a:p>
      </dgm:t>
    </dgm:pt>
    <dgm:pt modelId="{67550DC5-BE3B-4CE3-BCAF-C650CAD98CC6}" type="sibTrans" cxnId="{085AE708-3334-4C2B-AC4E-6A3B7D0C8702}">
      <dgm:prSet/>
      <dgm:spPr/>
      <dgm:t>
        <a:bodyPr/>
        <a:lstStyle/>
        <a:p>
          <a:endParaRPr kumimoji="1" lang="ja-JP" altLang="en-US"/>
        </a:p>
      </dgm:t>
    </dgm:pt>
    <dgm:pt modelId="{D32BD355-8073-4FAE-A5B7-D475972C17F5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Search for required topic</a:t>
          </a:r>
          <a:endParaRPr kumimoji="1" lang="ja-JP" altLang="en-US" sz="1800" dirty="0"/>
        </a:p>
      </dgm:t>
    </dgm:pt>
    <dgm:pt modelId="{299F6D43-1196-4577-A225-CB442E49801B}" type="parTrans" cxnId="{88BA82E5-852F-4C51-9C00-0C766908F385}">
      <dgm:prSet/>
      <dgm:spPr/>
      <dgm:t>
        <a:bodyPr/>
        <a:lstStyle/>
        <a:p>
          <a:endParaRPr kumimoji="1" lang="ja-JP" altLang="en-US"/>
        </a:p>
      </dgm:t>
    </dgm:pt>
    <dgm:pt modelId="{6751E905-3BDA-40F2-AE19-F851CFDB7B5F}" type="sibTrans" cxnId="{88BA82E5-852F-4C51-9C00-0C766908F385}">
      <dgm:prSet/>
      <dgm:spPr/>
      <dgm:t>
        <a:bodyPr/>
        <a:lstStyle/>
        <a:p>
          <a:endParaRPr kumimoji="1" lang="ja-JP" altLang="en-US"/>
        </a:p>
      </dgm:t>
    </dgm:pt>
    <dgm:pt modelId="{7B7E11C7-40AD-4C0F-8F8D-B3FC7AC664C4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Check keywords  (further clues)</a:t>
          </a:r>
          <a:endParaRPr kumimoji="1" lang="ja-JP" altLang="en-US" sz="1800" dirty="0"/>
        </a:p>
      </dgm:t>
    </dgm:pt>
    <dgm:pt modelId="{BCB37B19-DA76-4878-9FC8-848F45C04439}" type="parTrans" cxnId="{5B4FC9BD-553A-4DF3-95A0-38D625994BB8}">
      <dgm:prSet/>
      <dgm:spPr/>
      <dgm:t>
        <a:bodyPr/>
        <a:lstStyle/>
        <a:p>
          <a:endParaRPr kumimoji="1" lang="ja-JP" altLang="en-US"/>
        </a:p>
      </dgm:t>
    </dgm:pt>
    <dgm:pt modelId="{BDABD0E8-3D17-4710-910E-3E5133983884}" type="sibTrans" cxnId="{5B4FC9BD-553A-4DF3-95A0-38D625994BB8}">
      <dgm:prSet/>
      <dgm:spPr/>
      <dgm:t>
        <a:bodyPr/>
        <a:lstStyle/>
        <a:p>
          <a:endParaRPr kumimoji="1" lang="ja-JP" altLang="en-US"/>
        </a:p>
      </dgm:t>
    </dgm:pt>
    <dgm:pt modelId="{E8933CEC-F7DA-4357-B2B5-824849EB12FB}">
      <dgm:prSet phldrT="[テキスト]" custT="1"/>
      <dgm:spPr/>
      <dgm:t>
        <a:bodyPr/>
        <a:lstStyle/>
        <a:p>
          <a:pPr rtl="0"/>
          <a:r>
            <a:rPr kumimoji="0" lang="en-US" altLang="ja-JP" sz="3200" b="0" dirty="0">
              <a:solidFill>
                <a:schemeClr val="bg1"/>
              </a:solidFill>
            </a:rPr>
            <a:t>References</a:t>
          </a:r>
          <a:endParaRPr kumimoji="1" lang="ja-JP" altLang="en-US" sz="3200" dirty="0"/>
        </a:p>
      </dgm:t>
    </dgm:pt>
    <dgm:pt modelId="{01CDB0BC-0BC9-4798-9409-2ACA4F4DE190}" type="parTrans" cxnId="{9D4F81E7-73B3-4554-84FE-32DCB959CC57}">
      <dgm:prSet/>
      <dgm:spPr/>
      <dgm:t>
        <a:bodyPr/>
        <a:lstStyle/>
        <a:p>
          <a:endParaRPr kumimoji="1" lang="ja-JP" altLang="en-US"/>
        </a:p>
      </dgm:t>
    </dgm:pt>
    <dgm:pt modelId="{7D407490-6CD3-481E-9D25-9374C6B640FD}" type="sibTrans" cxnId="{9D4F81E7-73B3-4554-84FE-32DCB959CC57}">
      <dgm:prSet/>
      <dgm:spPr/>
      <dgm:t>
        <a:bodyPr/>
        <a:lstStyle/>
        <a:p>
          <a:endParaRPr kumimoji="1" lang="ja-JP" altLang="en-US"/>
        </a:p>
      </dgm:t>
    </dgm:pt>
    <dgm:pt modelId="{B335297A-6FFF-4369-9A81-DFAEDA4C0761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>
              <a:ea typeface="ＭＳ Ｐゴシック" charset="-128"/>
            </a:rPr>
            <a:t>References </a:t>
          </a:r>
          <a:r>
            <a:rPr lang="en-US" altLang="ja-JP" sz="1800" dirty="0">
              <a:ea typeface="ＭＳ Ｐゴシック" charset="-128"/>
            </a:rPr>
            <a:t>to be read next and  to know basic references</a:t>
          </a:r>
          <a:endParaRPr kumimoji="1" lang="ja-JP" altLang="en-US" sz="1800" dirty="0"/>
        </a:p>
      </dgm:t>
    </dgm:pt>
    <dgm:pt modelId="{033D79B7-6F4E-4181-9D7E-BB233C55B32A}" type="parTrans" cxnId="{4938BCA9-92D4-4BB6-8F91-C84C6BBCF5DF}">
      <dgm:prSet/>
      <dgm:spPr/>
      <dgm:t>
        <a:bodyPr/>
        <a:lstStyle/>
        <a:p>
          <a:endParaRPr kumimoji="1" lang="ja-JP" altLang="en-US"/>
        </a:p>
      </dgm:t>
    </dgm:pt>
    <dgm:pt modelId="{8074E29B-A988-408B-A827-1351A0755E01}" type="sibTrans" cxnId="{4938BCA9-92D4-4BB6-8F91-C84C6BBCF5DF}">
      <dgm:prSet/>
      <dgm:spPr/>
      <dgm:t>
        <a:bodyPr/>
        <a:lstStyle/>
        <a:p>
          <a:endParaRPr kumimoji="1" lang="ja-JP" altLang="en-US"/>
        </a:p>
      </dgm:t>
    </dgm:pt>
    <dgm:pt modelId="{FF05C603-78EF-49EE-A0D7-A9AFA18224DC}">
      <dgm:prSet phldrT="[テキスト]" custT="1"/>
      <dgm:spPr/>
      <dgm:t>
        <a:bodyPr/>
        <a:lstStyle/>
        <a:p>
          <a:pPr rtl="0"/>
          <a:r>
            <a:rPr kumimoji="1" lang="en-US" altLang="ja-JP" sz="3200" dirty="0"/>
            <a:t>Others</a:t>
          </a:r>
          <a:endParaRPr kumimoji="1" lang="ja-JP" altLang="en-US" sz="3200" dirty="0"/>
        </a:p>
      </dgm:t>
    </dgm:pt>
    <dgm:pt modelId="{BE23E5DB-CAC3-471F-AC57-78D3762789C3}" type="parTrans" cxnId="{1E34C8EE-0011-49BF-805C-55F9633510AD}">
      <dgm:prSet/>
      <dgm:spPr/>
      <dgm:t>
        <a:bodyPr/>
        <a:lstStyle/>
        <a:p>
          <a:endParaRPr kumimoji="1" lang="ja-JP" altLang="en-US"/>
        </a:p>
      </dgm:t>
    </dgm:pt>
    <dgm:pt modelId="{47C7651D-B3F7-486F-87BC-5F3ECEE84CE1}" type="sibTrans" cxnId="{1E34C8EE-0011-49BF-805C-55F9633510AD}">
      <dgm:prSet/>
      <dgm:spPr/>
      <dgm:t>
        <a:bodyPr/>
        <a:lstStyle/>
        <a:p>
          <a:endParaRPr kumimoji="1" lang="ja-JP" altLang="en-US"/>
        </a:p>
      </dgm:t>
    </dgm:pt>
    <dgm:pt modelId="{A63D0F59-EC6E-431D-AF7E-BEA019DE22F7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Highly Cited</a:t>
          </a:r>
          <a:endParaRPr kumimoji="1" lang="ja-JP" altLang="en-US" sz="1800" dirty="0"/>
        </a:p>
      </dgm:t>
    </dgm:pt>
    <dgm:pt modelId="{D9318909-468C-4C5C-B204-0D8243B414F6}" type="parTrans" cxnId="{07CBBCFF-C9BC-49E1-8874-C9EA8CBEDD8C}">
      <dgm:prSet/>
      <dgm:spPr/>
      <dgm:t>
        <a:bodyPr/>
        <a:lstStyle/>
        <a:p>
          <a:endParaRPr kumimoji="1" lang="ja-JP" altLang="en-US"/>
        </a:p>
      </dgm:t>
    </dgm:pt>
    <dgm:pt modelId="{37C6EAFF-FEB4-4C23-ACB4-31299911D83E}" type="sibTrans" cxnId="{07CBBCFF-C9BC-49E1-8874-C9EA8CBEDD8C}">
      <dgm:prSet/>
      <dgm:spPr/>
      <dgm:t>
        <a:bodyPr/>
        <a:lstStyle/>
        <a:p>
          <a:endParaRPr kumimoji="1" lang="ja-JP" altLang="en-US"/>
        </a:p>
      </dgm:t>
    </dgm:pt>
    <dgm:pt modelId="{0EC8A481-80B0-4BBC-8022-D8EDB2617DD9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Used by many</a:t>
          </a:r>
          <a:endParaRPr kumimoji="1" lang="ja-JP" altLang="en-US" sz="1800" dirty="0"/>
        </a:p>
      </dgm:t>
    </dgm:pt>
    <dgm:pt modelId="{A2FA9B7A-DB12-43CC-9946-2FF32BB7AD1E}" type="parTrans" cxnId="{CEE0BD21-2130-4CBF-8C68-EC94632F8D5F}">
      <dgm:prSet/>
      <dgm:spPr/>
      <dgm:t>
        <a:bodyPr/>
        <a:lstStyle/>
        <a:p>
          <a:endParaRPr kumimoji="1" lang="ja-JP" altLang="en-US"/>
        </a:p>
      </dgm:t>
    </dgm:pt>
    <dgm:pt modelId="{C33233F6-986C-4F54-BBA1-0D9C701CD240}" type="sibTrans" cxnId="{CEE0BD21-2130-4CBF-8C68-EC94632F8D5F}">
      <dgm:prSet/>
      <dgm:spPr/>
      <dgm:t>
        <a:bodyPr/>
        <a:lstStyle/>
        <a:p>
          <a:endParaRPr kumimoji="1" lang="ja-JP" altLang="en-US"/>
        </a:p>
      </dgm:t>
    </dgm:pt>
    <dgm:pt modelId="{3B89E0A4-AB04-4FDB-90DC-3DF3F13489B1}" type="pres">
      <dgm:prSet presAssocID="{372663F7-465E-4044-B0AD-8FCD6694B7D4}" presName="Name0" presStyleCnt="0">
        <dgm:presLayoutVars>
          <dgm:dir/>
          <dgm:animLvl val="lvl"/>
          <dgm:resizeHandles val="exact"/>
        </dgm:presLayoutVars>
      </dgm:prSet>
      <dgm:spPr/>
    </dgm:pt>
    <dgm:pt modelId="{EC7B1C3F-0B02-409B-80D9-887C2E5C3957}" type="pres">
      <dgm:prSet presAssocID="{52CC34D3-F9C6-4908-8D1F-D1334B573CCA}" presName="linNode" presStyleCnt="0"/>
      <dgm:spPr/>
    </dgm:pt>
    <dgm:pt modelId="{5FF457D9-18DD-43EA-8EB3-14A4F9070DDD}" type="pres">
      <dgm:prSet presAssocID="{52CC34D3-F9C6-4908-8D1F-D1334B573CCA}" presName="parentText" presStyleLbl="node1" presStyleIdx="0" presStyleCnt="6" custScaleX="114085" custScaleY="143720" custLinFactNeighborY="-280">
        <dgm:presLayoutVars>
          <dgm:chMax val="1"/>
          <dgm:bulletEnabled val="1"/>
        </dgm:presLayoutVars>
      </dgm:prSet>
      <dgm:spPr/>
    </dgm:pt>
    <dgm:pt modelId="{7A3A2C86-69A8-4C1B-BDFB-47977DD50A01}" type="pres">
      <dgm:prSet presAssocID="{52CC34D3-F9C6-4908-8D1F-D1334B573CCA}" presName="descendantText" presStyleLbl="alignAccFollowNode1" presStyleIdx="0" presStyleCnt="6" custScaleX="149142" custScaleY="167514" custLinFactNeighborX="37" custLinFactNeighborY="-356">
        <dgm:presLayoutVars>
          <dgm:bulletEnabled val="1"/>
        </dgm:presLayoutVars>
      </dgm:prSet>
      <dgm:spPr/>
    </dgm:pt>
    <dgm:pt modelId="{38CFD792-8FCD-43B1-A5F0-F9DAF9E7CCA2}" type="pres">
      <dgm:prSet presAssocID="{F086FF81-86E8-439A-8803-67291B2A272F}" presName="sp" presStyleCnt="0"/>
      <dgm:spPr/>
    </dgm:pt>
    <dgm:pt modelId="{2FF8ADC3-6732-4EDF-A016-9D72AABB5A5A}" type="pres">
      <dgm:prSet presAssocID="{79F7F88C-6816-4BD6-8C10-0869C0931273}" presName="linNode" presStyleCnt="0"/>
      <dgm:spPr/>
    </dgm:pt>
    <dgm:pt modelId="{8CBABE2D-6BFB-4765-8E5B-7FD81BFB81D8}" type="pres">
      <dgm:prSet presAssocID="{79F7F88C-6816-4BD6-8C10-0869C0931273}" presName="parentText" presStyleLbl="node1" presStyleIdx="1" presStyleCnt="6" custScaleX="133491">
        <dgm:presLayoutVars>
          <dgm:chMax val="1"/>
          <dgm:bulletEnabled val="1"/>
        </dgm:presLayoutVars>
      </dgm:prSet>
      <dgm:spPr/>
    </dgm:pt>
    <dgm:pt modelId="{AA58C6CD-29DD-427A-9B21-DD39D2653116}" type="pres">
      <dgm:prSet presAssocID="{79F7F88C-6816-4BD6-8C10-0869C0931273}" presName="descendantText" presStyleLbl="alignAccFollowNode1" presStyleIdx="1" presStyleCnt="6" custScaleX="175102">
        <dgm:presLayoutVars>
          <dgm:bulletEnabled val="1"/>
        </dgm:presLayoutVars>
      </dgm:prSet>
      <dgm:spPr/>
    </dgm:pt>
    <dgm:pt modelId="{AE875079-430C-4D52-ABDD-100F21CA2BAC}" type="pres">
      <dgm:prSet presAssocID="{CE34A6E8-8DEA-4A7A-9010-03DD9E342E3D}" presName="sp" presStyleCnt="0"/>
      <dgm:spPr/>
    </dgm:pt>
    <dgm:pt modelId="{C8216FA7-FF37-42A3-AECB-4229827837BD}" type="pres">
      <dgm:prSet presAssocID="{8AA5E693-A37F-432F-A5A9-E47F81B1698D}" presName="linNode" presStyleCnt="0"/>
      <dgm:spPr/>
    </dgm:pt>
    <dgm:pt modelId="{78CD5427-25F7-4C79-9152-80707720E2F9}" type="pres">
      <dgm:prSet presAssocID="{8AA5E693-A37F-432F-A5A9-E47F81B1698D}" presName="parentText" presStyleLbl="node1" presStyleIdx="2" presStyleCnt="6" custScaleX="101661">
        <dgm:presLayoutVars>
          <dgm:chMax val="1"/>
          <dgm:bulletEnabled val="1"/>
        </dgm:presLayoutVars>
      </dgm:prSet>
      <dgm:spPr/>
    </dgm:pt>
    <dgm:pt modelId="{E129931B-5872-49C4-9336-91685A882C02}" type="pres">
      <dgm:prSet presAssocID="{8AA5E693-A37F-432F-A5A9-E47F81B1698D}" presName="descendantText" presStyleLbl="alignAccFollowNode1" presStyleIdx="2" presStyleCnt="6" custScaleX="133484">
        <dgm:presLayoutVars>
          <dgm:bulletEnabled val="1"/>
        </dgm:presLayoutVars>
      </dgm:prSet>
      <dgm:spPr/>
    </dgm:pt>
    <dgm:pt modelId="{4D90B678-1288-4086-8CF1-67477BB9F814}" type="pres">
      <dgm:prSet presAssocID="{E7E7E7AD-AA2F-42A8-AA58-8200E02C6541}" presName="sp" presStyleCnt="0"/>
      <dgm:spPr/>
    </dgm:pt>
    <dgm:pt modelId="{A2CAF501-3BD5-4C03-AE25-4046B12158D2}" type="pres">
      <dgm:prSet presAssocID="{DD84047F-1587-4C3E-9F7C-E71C7C363596}" presName="linNode" presStyleCnt="0"/>
      <dgm:spPr/>
    </dgm:pt>
    <dgm:pt modelId="{CB4A0D83-6708-45CF-A11C-C9D3FEB958DF}" type="pres">
      <dgm:prSet presAssocID="{DD84047F-1587-4C3E-9F7C-E71C7C363596}" presName="parentText" presStyleLbl="node1" presStyleIdx="3" presStyleCnt="6" custScaleX="97972">
        <dgm:presLayoutVars>
          <dgm:chMax val="1"/>
          <dgm:bulletEnabled val="1"/>
        </dgm:presLayoutVars>
      </dgm:prSet>
      <dgm:spPr/>
    </dgm:pt>
    <dgm:pt modelId="{2C6E5DBA-AAE3-4043-8325-5186D9C5BA0D}" type="pres">
      <dgm:prSet presAssocID="{DD84047F-1587-4C3E-9F7C-E71C7C363596}" presName="descendantText" presStyleLbl="alignAccFollowNode1" presStyleIdx="3" presStyleCnt="6" custScaleX="128571">
        <dgm:presLayoutVars>
          <dgm:bulletEnabled val="1"/>
        </dgm:presLayoutVars>
      </dgm:prSet>
      <dgm:spPr/>
    </dgm:pt>
    <dgm:pt modelId="{1EF31BCA-6CF0-4EB2-A0E1-14ED8F738141}" type="pres">
      <dgm:prSet presAssocID="{67550DC5-BE3B-4CE3-BCAF-C650CAD98CC6}" presName="sp" presStyleCnt="0"/>
      <dgm:spPr/>
    </dgm:pt>
    <dgm:pt modelId="{03A45A02-08CB-4830-9D68-36C420FF048E}" type="pres">
      <dgm:prSet presAssocID="{E8933CEC-F7DA-4357-B2B5-824849EB12FB}" presName="linNode" presStyleCnt="0"/>
      <dgm:spPr/>
    </dgm:pt>
    <dgm:pt modelId="{7D6F5D1D-029F-4CF8-9246-F2B3241E747F}" type="pres">
      <dgm:prSet presAssocID="{E8933CEC-F7DA-4357-B2B5-824849EB12FB}" presName="parentText" presStyleLbl="node1" presStyleIdx="4" presStyleCnt="6" custScaleX="88889">
        <dgm:presLayoutVars>
          <dgm:chMax val="1"/>
          <dgm:bulletEnabled val="1"/>
        </dgm:presLayoutVars>
      </dgm:prSet>
      <dgm:spPr/>
    </dgm:pt>
    <dgm:pt modelId="{B821550A-5896-4AC7-9E37-022069F55B4E}" type="pres">
      <dgm:prSet presAssocID="{E8933CEC-F7DA-4357-B2B5-824849EB12FB}" presName="descendantText" presStyleLbl="alignAccFollowNode1" presStyleIdx="4" presStyleCnt="6" custScaleX="116667">
        <dgm:presLayoutVars>
          <dgm:bulletEnabled val="1"/>
        </dgm:presLayoutVars>
      </dgm:prSet>
      <dgm:spPr/>
    </dgm:pt>
    <dgm:pt modelId="{90B83C2A-1672-4ADB-8B3E-3386ACF92E43}" type="pres">
      <dgm:prSet presAssocID="{7D407490-6CD3-481E-9D25-9374C6B640FD}" presName="sp" presStyleCnt="0"/>
      <dgm:spPr/>
    </dgm:pt>
    <dgm:pt modelId="{91D41769-EE55-474A-93ED-EA908D4003AA}" type="pres">
      <dgm:prSet presAssocID="{FF05C603-78EF-49EE-A0D7-A9AFA18224DC}" presName="linNode" presStyleCnt="0"/>
      <dgm:spPr/>
    </dgm:pt>
    <dgm:pt modelId="{1AA6ED83-F1C2-40C5-8882-3ECEDE945F16}" type="pres">
      <dgm:prSet presAssocID="{FF05C603-78EF-49EE-A0D7-A9AFA18224DC}" presName="parentText" presStyleLbl="node1" presStyleIdx="5" presStyleCnt="6" custScaleX="105612">
        <dgm:presLayoutVars>
          <dgm:chMax val="1"/>
          <dgm:bulletEnabled val="1"/>
        </dgm:presLayoutVars>
      </dgm:prSet>
      <dgm:spPr/>
    </dgm:pt>
    <dgm:pt modelId="{691D9F1E-F65B-4948-AD39-FDA7526DA0AA}" type="pres">
      <dgm:prSet presAssocID="{FF05C603-78EF-49EE-A0D7-A9AFA18224DC}" presName="descendantText" presStyleLbl="alignAccFollowNode1" presStyleIdx="5" presStyleCnt="6" custScaleX="138480">
        <dgm:presLayoutVars>
          <dgm:bulletEnabled val="1"/>
        </dgm:presLayoutVars>
      </dgm:prSet>
      <dgm:spPr/>
    </dgm:pt>
  </dgm:ptLst>
  <dgm:cxnLst>
    <dgm:cxn modelId="{085AE708-3334-4C2B-AC4E-6A3B7D0C8702}" srcId="{372663F7-465E-4044-B0AD-8FCD6694B7D4}" destId="{DD84047F-1587-4C3E-9F7C-E71C7C363596}" srcOrd="3" destOrd="0" parTransId="{0760C2C2-A40A-4F18-85B3-189047D5F598}" sibTransId="{67550DC5-BE3B-4CE3-BCAF-C650CAD98CC6}"/>
    <dgm:cxn modelId="{38137F10-6EA9-4B29-8605-6E89730D955C}" srcId="{372663F7-465E-4044-B0AD-8FCD6694B7D4}" destId="{52CC34D3-F9C6-4908-8D1F-D1334B573CCA}" srcOrd="0" destOrd="0" parTransId="{B7B95CAD-B9CA-4698-8EF1-658F50BC6486}" sibTransId="{F086FF81-86E8-439A-8803-67291B2A272F}"/>
    <dgm:cxn modelId="{C675051E-48C5-4130-8E71-9FB04FBC2D2B}" type="presOf" srcId="{0EC8A481-80B0-4BBC-8022-D8EDB2617DD9}" destId="{691D9F1E-F65B-4948-AD39-FDA7526DA0AA}" srcOrd="0" destOrd="1" presId="urn:microsoft.com/office/officeart/2005/8/layout/vList5"/>
    <dgm:cxn modelId="{432A0F1F-88DF-4809-9642-5BDD0B3948FE}" srcId="{372663F7-465E-4044-B0AD-8FCD6694B7D4}" destId="{8AA5E693-A37F-432F-A5A9-E47F81B1698D}" srcOrd="2" destOrd="0" parTransId="{2BA009CE-B795-4FEB-8E92-034309EE4253}" sibTransId="{E7E7E7AD-AA2F-42A8-AA58-8200E02C6541}"/>
    <dgm:cxn modelId="{3CC0CE1F-A811-4069-A7A4-D15E7E263EA6}" srcId="{52CC34D3-F9C6-4908-8D1F-D1334B573CCA}" destId="{49C48707-ABB3-4EBE-959B-D390CED16402}" srcOrd="1" destOrd="0" parTransId="{D02E6B72-66ED-4FA5-939C-0A71CF3776B7}" sibTransId="{4B27F3C5-0C11-45CE-8BE8-475FA7220B65}"/>
    <dgm:cxn modelId="{CEE0BD21-2130-4CBF-8C68-EC94632F8D5F}" srcId="{FF05C603-78EF-49EE-A0D7-A9AFA18224DC}" destId="{0EC8A481-80B0-4BBC-8022-D8EDB2617DD9}" srcOrd="1" destOrd="0" parTransId="{A2FA9B7A-DB12-43CC-9946-2FF32BB7AD1E}" sibTransId="{C33233F6-986C-4F54-BBA1-0D9C701CD240}"/>
    <dgm:cxn modelId="{1A52032A-42EF-466F-AD57-F2B56FA3C5D3}" type="presOf" srcId="{98ED8DD5-7212-4329-B482-6FE5435A8E98}" destId="{7A3A2C86-69A8-4C1B-BDFB-47977DD50A01}" srcOrd="0" destOrd="0" presId="urn:microsoft.com/office/officeart/2005/8/layout/vList5"/>
    <dgm:cxn modelId="{6EC2E12F-13C5-40A6-A063-CB3F275685C0}" type="presOf" srcId="{DD84047F-1587-4C3E-9F7C-E71C7C363596}" destId="{CB4A0D83-6708-45CF-A11C-C9D3FEB958DF}" srcOrd="0" destOrd="0" presId="urn:microsoft.com/office/officeart/2005/8/layout/vList5"/>
    <dgm:cxn modelId="{7B474734-5688-4823-9436-22D4D336E1E8}" srcId="{8AA5E693-A37F-432F-A5A9-E47F81B1698D}" destId="{1D720E77-5B80-46F2-893C-523B22B0CA1D}" srcOrd="1" destOrd="0" parTransId="{7BD3466C-5BD3-44E3-AAE7-B38687E41BB8}" sibTransId="{113B0DC0-359B-41BF-8098-0CD2E72A88FE}"/>
    <dgm:cxn modelId="{CAE6BA39-5633-43FE-A059-FBD913DCD7F3}" type="presOf" srcId="{A63D0F59-EC6E-431D-AF7E-BEA019DE22F7}" destId="{691D9F1E-F65B-4948-AD39-FDA7526DA0AA}" srcOrd="0" destOrd="0" presId="urn:microsoft.com/office/officeart/2005/8/layout/vList5"/>
    <dgm:cxn modelId="{B3C11145-3A4C-4015-AF01-138B0425DBB0}" srcId="{372663F7-465E-4044-B0AD-8FCD6694B7D4}" destId="{79F7F88C-6816-4BD6-8C10-0869C0931273}" srcOrd="1" destOrd="0" parTransId="{2946C021-FEA7-42B8-9CBC-0BA312383418}" sibTransId="{CE34A6E8-8DEA-4A7A-9010-03DD9E342E3D}"/>
    <dgm:cxn modelId="{EA0ED248-A53E-49A9-9BFB-19A878AC5837}" srcId="{8AA5E693-A37F-432F-A5A9-E47F81B1698D}" destId="{4DDB8103-1739-4E9D-AE85-CCF09516042C}" srcOrd="0" destOrd="0" parTransId="{93C24B37-9387-4EF6-B11C-8DF3E918A202}" sibTransId="{C6D343EE-6296-41FD-9F61-B136BA8269A3}"/>
    <dgm:cxn modelId="{6D18636C-7606-4E9A-941E-89BEE3E1937E}" type="presOf" srcId="{79F7F88C-6816-4BD6-8C10-0869C0931273}" destId="{8CBABE2D-6BFB-4765-8E5B-7FD81BFB81D8}" srcOrd="0" destOrd="0" presId="urn:microsoft.com/office/officeart/2005/8/layout/vList5"/>
    <dgm:cxn modelId="{457DD94D-B882-44B6-ACF2-47D04DD1574D}" type="presOf" srcId="{64206E02-930D-442A-9286-77E5BF1D0100}" destId="{AA58C6CD-29DD-427A-9B21-DD39D2653116}" srcOrd="0" destOrd="0" presId="urn:microsoft.com/office/officeart/2005/8/layout/vList5"/>
    <dgm:cxn modelId="{A0876F71-97F7-43EF-A813-ACA1A6BF9EC3}" type="presOf" srcId="{8AA5E693-A37F-432F-A5A9-E47F81B1698D}" destId="{78CD5427-25F7-4C79-9152-80707720E2F9}" srcOrd="0" destOrd="0" presId="urn:microsoft.com/office/officeart/2005/8/layout/vList5"/>
    <dgm:cxn modelId="{6FAAE257-C0E5-44EA-A9A7-ACC8247F291A}" type="presOf" srcId="{242C6C84-B87B-45FC-ACC0-734DCDECC0FA}" destId="{7A3A2C86-69A8-4C1B-BDFB-47977DD50A01}" srcOrd="0" destOrd="2" presId="urn:microsoft.com/office/officeart/2005/8/layout/vList5"/>
    <dgm:cxn modelId="{6DF9727D-7FF3-484A-8AB5-0B643D3F5199}" type="presOf" srcId="{372663F7-465E-4044-B0AD-8FCD6694B7D4}" destId="{3B89E0A4-AB04-4FDB-90DC-3DF3F13489B1}" srcOrd="0" destOrd="0" presId="urn:microsoft.com/office/officeart/2005/8/layout/vList5"/>
    <dgm:cxn modelId="{69DCC389-E339-4BD1-9683-56F73436E4C2}" type="presOf" srcId="{D32BD355-8073-4FAE-A5B7-D475972C17F5}" destId="{2C6E5DBA-AAE3-4043-8325-5186D9C5BA0D}" srcOrd="0" destOrd="0" presId="urn:microsoft.com/office/officeart/2005/8/layout/vList5"/>
    <dgm:cxn modelId="{A2DDA79F-E0C4-437C-811F-3CE170F9FBAB}" type="presOf" srcId="{1D720E77-5B80-46F2-893C-523B22B0CA1D}" destId="{E129931B-5872-49C4-9336-91685A882C02}" srcOrd="0" destOrd="1" presId="urn:microsoft.com/office/officeart/2005/8/layout/vList5"/>
    <dgm:cxn modelId="{E1BAACA3-C20F-487D-93E3-7C5FF9D2560E}" srcId="{79F7F88C-6816-4BD6-8C10-0869C0931273}" destId="{64206E02-930D-442A-9286-77E5BF1D0100}" srcOrd="0" destOrd="0" parTransId="{180079C0-2704-437F-B710-951DF5C3FB54}" sibTransId="{4EC1FBCA-E396-4B64-9A4B-74526679BCA2}"/>
    <dgm:cxn modelId="{4938BCA9-92D4-4BB6-8F91-C84C6BBCF5DF}" srcId="{E8933CEC-F7DA-4357-B2B5-824849EB12FB}" destId="{B335297A-6FFF-4369-9A81-DFAEDA4C0761}" srcOrd="0" destOrd="0" parTransId="{033D79B7-6F4E-4181-9D7E-BB233C55B32A}" sibTransId="{8074E29B-A988-408B-A827-1351A0755E01}"/>
    <dgm:cxn modelId="{5B4FC9BD-553A-4DF3-95A0-38D625994BB8}" srcId="{DD84047F-1587-4C3E-9F7C-E71C7C363596}" destId="{7B7E11C7-40AD-4C0F-8F8D-B3FC7AC664C4}" srcOrd="1" destOrd="0" parTransId="{BCB37B19-DA76-4878-9FC8-848F45C04439}" sibTransId="{BDABD0E8-3D17-4710-910E-3E5133983884}"/>
    <dgm:cxn modelId="{BD9A98C5-B62C-4A40-8D45-FA84B7A50668}" type="presOf" srcId="{52CC34D3-F9C6-4908-8D1F-D1334B573CCA}" destId="{5FF457D9-18DD-43EA-8EB3-14A4F9070DDD}" srcOrd="0" destOrd="0" presId="urn:microsoft.com/office/officeart/2005/8/layout/vList5"/>
    <dgm:cxn modelId="{BC92F5D6-3AE6-4CA2-B1F3-567EEF21DC9D}" type="presOf" srcId="{E8933CEC-F7DA-4357-B2B5-824849EB12FB}" destId="{7D6F5D1D-029F-4CF8-9246-F2B3241E747F}" srcOrd="0" destOrd="0" presId="urn:microsoft.com/office/officeart/2005/8/layout/vList5"/>
    <dgm:cxn modelId="{3394E1E1-C2CC-4921-932E-C1F6F20395FD}" type="presOf" srcId="{FF05C603-78EF-49EE-A0D7-A9AFA18224DC}" destId="{1AA6ED83-F1C2-40C5-8882-3ECEDE945F16}" srcOrd="0" destOrd="0" presId="urn:microsoft.com/office/officeart/2005/8/layout/vList5"/>
    <dgm:cxn modelId="{88BA82E5-852F-4C51-9C00-0C766908F385}" srcId="{DD84047F-1587-4C3E-9F7C-E71C7C363596}" destId="{D32BD355-8073-4FAE-A5B7-D475972C17F5}" srcOrd="0" destOrd="0" parTransId="{299F6D43-1196-4577-A225-CB442E49801B}" sibTransId="{6751E905-3BDA-40F2-AE19-F851CFDB7B5F}"/>
    <dgm:cxn modelId="{9D4F81E7-73B3-4554-84FE-32DCB959CC57}" srcId="{372663F7-465E-4044-B0AD-8FCD6694B7D4}" destId="{E8933CEC-F7DA-4357-B2B5-824849EB12FB}" srcOrd="4" destOrd="0" parTransId="{01CDB0BC-0BC9-4798-9409-2ACA4F4DE190}" sibTransId="{7D407490-6CD3-481E-9D25-9374C6B640FD}"/>
    <dgm:cxn modelId="{A6F0E1E8-C56E-4E09-95F7-92FEEFE873C8}" srcId="{52CC34D3-F9C6-4908-8D1F-D1334B573CCA}" destId="{242C6C84-B87B-45FC-ACC0-734DCDECC0FA}" srcOrd="2" destOrd="0" parTransId="{C8281052-46DE-419B-8DB1-811691260040}" sibTransId="{875E78BF-4506-49CF-BF71-56816A8A352B}"/>
    <dgm:cxn modelId="{820C4BEA-F689-48AC-9AE3-BA3085A0DD11}" type="presOf" srcId="{7B7E11C7-40AD-4C0F-8F8D-B3FC7AC664C4}" destId="{2C6E5DBA-AAE3-4043-8325-5186D9C5BA0D}" srcOrd="0" destOrd="1" presId="urn:microsoft.com/office/officeart/2005/8/layout/vList5"/>
    <dgm:cxn modelId="{1E34C8EE-0011-49BF-805C-55F9633510AD}" srcId="{372663F7-465E-4044-B0AD-8FCD6694B7D4}" destId="{FF05C603-78EF-49EE-A0D7-A9AFA18224DC}" srcOrd="5" destOrd="0" parTransId="{BE23E5DB-CAC3-471F-AC57-78D3762789C3}" sibTransId="{47C7651D-B3F7-486F-87BC-5F3ECEE84CE1}"/>
    <dgm:cxn modelId="{BF0374EF-67E3-4001-8460-24DF6D22D39B}" type="presOf" srcId="{B335297A-6FFF-4369-9A81-DFAEDA4C0761}" destId="{B821550A-5896-4AC7-9E37-022069F55B4E}" srcOrd="0" destOrd="0" presId="urn:microsoft.com/office/officeart/2005/8/layout/vList5"/>
    <dgm:cxn modelId="{0BE2D5F1-1622-4B17-B2D7-D61A37FF56BF}" type="presOf" srcId="{4DDB8103-1739-4E9D-AE85-CCF09516042C}" destId="{E129931B-5872-49C4-9336-91685A882C02}" srcOrd="0" destOrd="0" presId="urn:microsoft.com/office/officeart/2005/8/layout/vList5"/>
    <dgm:cxn modelId="{1FCB8CFC-8443-45EE-8835-8A9AAC337069}" srcId="{52CC34D3-F9C6-4908-8D1F-D1334B573CCA}" destId="{98ED8DD5-7212-4329-B482-6FE5435A8E98}" srcOrd="0" destOrd="0" parTransId="{DE05734B-0518-4748-9CBA-EA5538F06F43}" sibTransId="{E9EA80A7-949E-48D2-A780-EFCB6D706398}"/>
    <dgm:cxn modelId="{CAD738FD-EEDF-44D2-B880-67F13C6B545B}" type="presOf" srcId="{49C48707-ABB3-4EBE-959B-D390CED16402}" destId="{7A3A2C86-69A8-4C1B-BDFB-47977DD50A01}" srcOrd="0" destOrd="1" presId="urn:microsoft.com/office/officeart/2005/8/layout/vList5"/>
    <dgm:cxn modelId="{07CBBCFF-C9BC-49E1-8874-C9EA8CBEDD8C}" srcId="{FF05C603-78EF-49EE-A0D7-A9AFA18224DC}" destId="{A63D0F59-EC6E-431D-AF7E-BEA019DE22F7}" srcOrd="0" destOrd="0" parTransId="{D9318909-468C-4C5C-B204-0D8243B414F6}" sibTransId="{37C6EAFF-FEB4-4C23-ACB4-31299911D83E}"/>
    <dgm:cxn modelId="{AB71C0B2-3C42-4642-A622-1BB26999BBCF}" type="presParOf" srcId="{3B89E0A4-AB04-4FDB-90DC-3DF3F13489B1}" destId="{EC7B1C3F-0B02-409B-80D9-887C2E5C3957}" srcOrd="0" destOrd="0" presId="urn:microsoft.com/office/officeart/2005/8/layout/vList5"/>
    <dgm:cxn modelId="{5E134DD6-A8B8-41F3-BF18-A7835FE6DE3C}" type="presParOf" srcId="{EC7B1C3F-0B02-409B-80D9-887C2E5C3957}" destId="{5FF457D9-18DD-43EA-8EB3-14A4F9070DDD}" srcOrd="0" destOrd="0" presId="urn:microsoft.com/office/officeart/2005/8/layout/vList5"/>
    <dgm:cxn modelId="{84C9C027-AA57-494E-80CF-D6DDD2561EA5}" type="presParOf" srcId="{EC7B1C3F-0B02-409B-80D9-887C2E5C3957}" destId="{7A3A2C86-69A8-4C1B-BDFB-47977DD50A01}" srcOrd="1" destOrd="0" presId="urn:microsoft.com/office/officeart/2005/8/layout/vList5"/>
    <dgm:cxn modelId="{68E72A15-7C45-4282-9198-F6AFE53342F2}" type="presParOf" srcId="{3B89E0A4-AB04-4FDB-90DC-3DF3F13489B1}" destId="{38CFD792-8FCD-43B1-A5F0-F9DAF9E7CCA2}" srcOrd="1" destOrd="0" presId="urn:microsoft.com/office/officeart/2005/8/layout/vList5"/>
    <dgm:cxn modelId="{092546A6-96AA-493D-ABDF-421A69109855}" type="presParOf" srcId="{3B89E0A4-AB04-4FDB-90DC-3DF3F13489B1}" destId="{2FF8ADC3-6732-4EDF-A016-9D72AABB5A5A}" srcOrd="2" destOrd="0" presId="urn:microsoft.com/office/officeart/2005/8/layout/vList5"/>
    <dgm:cxn modelId="{47084285-8C88-47A8-968E-A8F6A22D3EAB}" type="presParOf" srcId="{2FF8ADC3-6732-4EDF-A016-9D72AABB5A5A}" destId="{8CBABE2D-6BFB-4765-8E5B-7FD81BFB81D8}" srcOrd="0" destOrd="0" presId="urn:microsoft.com/office/officeart/2005/8/layout/vList5"/>
    <dgm:cxn modelId="{5CB3CB06-39D2-4168-B878-739A99FF914C}" type="presParOf" srcId="{2FF8ADC3-6732-4EDF-A016-9D72AABB5A5A}" destId="{AA58C6CD-29DD-427A-9B21-DD39D2653116}" srcOrd="1" destOrd="0" presId="urn:microsoft.com/office/officeart/2005/8/layout/vList5"/>
    <dgm:cxn modelId="{E3700610-527A-4663-9D77-145FCAD956AF}" type="presParOf" srcId="{3B89E0A4-AB04-4FDB-90DC-3DF3F13489B1}" destId="{AE875079-430C-4D52-ABDD-100F21CA2BAC}" srcOrd="3" destOrd="0" presId="urn:microsoft.com/office/officeart/2005/8/layout/vList5"/>
    <dgm:cxn modelId="{27A65979-AF8D-46BF-9419-6214E93CD6E6}" type="presParOf" srcId="{3B89E0A4-AB04-4FDB-90DC-3DF3F13489B1}" destId="{C8216FA7-FF37-42A3-AECB-4229827837BD}" srcOrd="4" destOrd="0" presId="urn:microsoft.com/office/officeart/2005/8/layout/vList5"/>
    <dgm:cxn modelId="{406C77FD-6811-4B56-9DF5-33DA181E025F}" type="presParOf" srcId="{C8216FA7-FF37-42A3-AECB-4229827837BD}" destId="{78CD5427-25F7-4C79-9152-80707720E2F9}" srcOrd="0" destOrd="0" presId="urn:microsoft.com/office/officeart/2005/8/layout/vList5"/>
    <dgm:cxn modelId="{5258BFED-C65F-43B9-8E76-F74E8686DF2A}" type="presParOf" srcId="{C8216FA7-FF37-42A3-AECB-4229827837BD}" destId="{E129931B-5872-49C4-9336-91685A882C02}" srcOrd="1" destOrd="0" presId="urn:microsoft.com/office/officeart/2005/8/layout/vList5"/>
    <dgm:cxn modelId="{86347075-5422-4924-BB0B-2497DED66449}" type="presParOf" srcId="{3B89E0A4-AB04-4FDB-90DC-3DF3F13489B1}" destId="{4D90B678-1288-4086-8CF1-67477BB9F814}" srcOrd="5" destOrd="0" presId="urn:microsoft.com/office/officeart/2005/8/layout/vList5"/>
    <dgm:cxn modelId="{17F0E8DD-7A05-4EE6-94E9-D16712267FF8}" type="presParOf" srcId="{3B89E0A4-AB04-4FDB-90DC-3DF3F13489B1}" destId="{A2CAF501-3BD5-4C03-AE25-4046B12158D2}" srcOrd="6" destOrd="0" presId="urn:microsoft.com/office/officeart/2005/8/layout/vList5"/>
    <dgm:cxn modelId="{D045A387-6160-4835-94C8-FA7B4E67958F}" type="presParOf" srcId="{A2CAF501-3BD5-4C03-AE25-4046B12158D2}" destId="{CB4A0D83-6708-45CF-A11C-C9D3FEB958DF}" srcOrd="0" destOrd="0" presId="urn:microsoft.com/office/officeart/2005/8/layout/vList5"/>
    <dgm:cxn modelId="{3AC163FE-FEDB-45F0-A176-203B8DB89E1E}" type="presParOf" srcId="{A2CAF501-3BD5-4C03-AE25-4046B12158D2}" destId="{2C6E5DBA-AAE3-4043-8325-5186D9C5BA0D}" srcOrd="1" destOrd="0" presId="urn:microsoft.com/office/officeart/2005/8/layout/vList5"/>
    <dgm:cxn modelId="{4DD64A2F-C134-43A3-BA08-8D42E0A75D7E}" type="presParOf" srcId="{3B89E0A4-AB04-4FDB-90DC-3DF3F13489B1}" destId="{1EF31BCA-6CF0-4EB2-A0E1-14ED8F738141}" srcOrd="7" destOrd="0" presId="urn:microsoft.com/office/officeart/2005/8/layout/vList5"/>
    <dgm:cxn modelId="{09D47D8F-BC6E-4D6C-9BA6-6907396E55FF}" type="presParOf" srcId="{3B89E0A4-AB04-4FDB-90DC-3DF3F13489B1}" destId="{03A45A02-08CB-4830-9D68-36C420FF048E}" srcOrd="8" destOrd="0" presId="urn:microsoft.com/office/officeart/2005/8/layout/vList5"/>
    <dgm:cxn modelId="{E129D8AD-46DF-458C-B3B5-C54BDB3991DB}" type="presParOf" srcId="{03A45A02-08CB-4830-9D68-36C420FF048E}" destId="{7D6F5D1D-029F-4CF8-9246-F2B3241E747F}" srcOrd="0" destOrd="0" presId="urn:microsoft.com/office/officeart/2005/8/layout/vList5"/>
    <dgm:cxn modelId="{0BB1C86A-A06B-49DC-96C5-16284BAB4263}" type="presParOf" srcId="{03A45A02-08CB-4830-9D68-36C420FF048E}" destId="{B821550A-5896-4AC7-9E37-022069F55B4E}" srcOrd="1" destOrd="0" presId="urn:microsoft.com/office/officeart/2005/8/layout/vList5"/>
    <dgm:cxn modelId="{9154034D-3B37-47D2-B852-545C49FCC950}" type="presParOf" srcId="{3B89E0A4-AB04-4FDB-90DC-3DF3F13489B1}" destId="{90B83C2A-1672-4ADB-8B3E-3386ACF92E43}" srcOrd="9" destOrd="0" presId="urn:microsoft.com/office/officeart/2005/8/layout/vList5"/>
    <dgm:cxn modelId="{6F9BB8F5-6F35-4FC3-8E3B-A00A90806CD8}" type="presParOf" srcId="{3B89E0A4-AB04-4FDB-90DC-3DF3F13489B1}" destId="{91D41769-EE55-474A-93ED-EA908D4003AA}" srcOrd="10" destOrd="0" presId="urn:microsoft.com/office/officeart/2005/8/layout/vList5"/>
    <dgm:cxn modelId="{7EC24474-E554-4649-BA91-D81D2D408B3C}" type="presParOf" srcId="{91D41769-EE55-474A-93ED-EA908D4003AA}" destId="{1AA6ED83-F1C2-40C5-8882-3ECEDE945F16}" srcOrd="0" destOrd="0" presId="urn:microsoft.com/office/officeart/2005/8/layout/vList5"/>
    <dgm:cxn modelId="{BB44A941-1CED-435B-BF18-3081D9C458BD}" type="presParOf" srcId="{91D41769-EE55-474A-93ED-EA908D4003AA}" destId="{691D9F1E-F65B-4948-AD39-FDA7526DA0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663F7-465E-4044-B0AD-8FCD6694B7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2CC34D3-F9C6-4908-8D1F-D1334B573CCA}">
      <dgm:prSet phldrT="[テキスト]" custT="1"/>
      <dgm:spPr/>
      <dgm:t>
        <a:bodyPr/>
        <a:lstStyle/>
        <a:p>
          <a:r>
            <a:rPr kumimoji="1" lang="en-US" altLang="ja-JP" sz="2800" dirty="0"/>
            <a:t>Bibliographic information</a:t>
          </a:r>
          <a:endParaRPr kumimoji="1" lang="ja-JP" altLang="en-US" sz="2800" dirty="0"/>
        </a:p>
      </dgm:t>
    </dgm:pt>
    <dgm:pt modelId="{B7B95CAD-B9CA-4698-8EF1-658F50BC6486}" type="parTrans" cxnId="{38137F10-6EA9-4B29-8605-6E89730D955C}">
      <dgm:prSet/>
      <dgm:spPr/>
      <dgm:t>
        <a:bodyPr/>
        <a:lstStyle/>
        <a:p>
          <a:endParaRPr kumimoji="1" lang="ja-JP" altLang="en-US"/>
        </a:p>
      </dgm:t>
    </dgm:pt>
    <dgm:pt modelId="{F086FF81-86E8-439A-8803-67291B2A272F}" type="sibTrans" cxnId="{38137F10-6EA9-4B29-8605-6E89730D955C}">
      <dgm:prSet/>
      <dgm:spPr/>
      <dgm:t>
        <a:bodyPr/>
        <a:lstStyle/>
        <a:p>
          <a:endParaRPr kumimoji="1" lang="ja-JP" altLang="en-US"/>
        </a:p>
      </dgm:t>
    </dgm:pt>
    <dgm:pt modelId="{98ED8DD5-7212-4329-B482-6FE5435A8E98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Year: Newer  (excl.: classics, basic)</a:t>
          </a:r>
          <a:endParaRPr kumimoji="1" lang="ja-JP" altLang="en-US" sz="1800" dirty="0"/>
        </a:p>
      </dgm:t>
    </dgm:pt>
    <dgm:pt modelId="{DE05734B-0518-4748-9CBA-EA5538F06F43}" type="parTrans" cxnId="{1FCB8CFC-8443-45EE-8835-8A9AAC337069}">
      <dgm:prSet/>
      <dgm:spPr/>
      <dgm:t>
        <a:bodyPr/>
        <a:lstStyle/>
        <a:p>
          <a:endParaRPr kumimoji="1" lang="ja-JP" altLang="en-US"/>
        </a:p>
      </dgm:t>
    </dgm:pt>
    <dgm:pt modelId="{E9EA80A7-949E-48D2-A780-EFCB6D706398}" type="sibTrans" cxnId="{1FCB8CFC-8443-45EE-8835-8A9AAC337069}">
      <dgm:prSet/>
      <dgm:spPr/>
      <dgm:t>
        <a:bodyPr/>
        <a:lstStyle/>
        <a:p>
          <a:endParaRPr kumimoji="1" lang="ja-JP" altLang="en-US"/>
        </a:p>
      </dgm:t>
    </dgm:pt>
    <dgm:pt modelId="{49C48707-ABB3-4EBE-959B-D390CED16402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Journal, author</a:t>
          </a:r>
          <a:r>
            <a:rPr lang="ja-JP" altLang="en-US" sz="1800" dirty="0">
              <a:ea typeface="ＭＳ Ｐゴシック" charset="-128"/>
            </a:rPr>
            <a:t>：</a:t>
          </a:r>
          <a:r>
            <a:rPr lang="en-US" altLang="ja-JP" sz="1800" dirty="0">
              <a:ea typeface="ＭＳ Ｐゴシック" charset="-128"/>
            </a:rPr>
            <a:t>reputation in the field</a:t>
          </a:r>
          <a:endParaRPr kumimoji="1" lang="ja-JP" altLang="en-US" sz="1800" dirty="0"/>
        </a:p>
      </dgm:t>
    </dgm:pt>
    <dgm:pt modelId="{D02E6B72-66ED-4FA5-939C-0A71CF3776B7}" type="parTrans" cxnId="{3CC0CE1F-A811-4069-A7A4-D15E7E263EA6}">
      <dgm:prSet/>
      <dgm:spPr/>
      <dgm:t>
        <a:bodyPr/>
        <a:lstStyle/>
        <a:p>
          <a:endParaRPr kumimoji="1" lang="ja-JP" altLang="en-US"/>
        </a:p>
      </dgm:t>
    </dgm:pt>
    <dgm:pt modelId="{4B27F3C5-0C11-45CE-8BE8-475FA7220B65}" type="sibTrans" cxnId="{3CC0CE1F-A811-4069-A7A4-D15E7E263EA6}">
      <dgm:prSet/>
      <dgm:spPr/>
      <dgm:t>
        <a:bodyPr/>
        <a:lstStyle/>
        <a:p>
          <a:endParaRPr kumimoji="1" lang="ja-JP" altLang="en-US"/>
        </a:p>
      </dgm:t>
    </dgm:pt>
    <dgm:pt modelId="{79F7F88C-6816-4BD6-8C10-0869C0931273}">
      <dgm:prSet phldrT="[テキスト]" custT="1"/>
      <dgm:spPr/>
      <dgm:t>
        <a:bodyPr/>
        <a:lstStyle/>
        <a:p>
          <a:pPr rtl="0"/>
          <a:r>
            <a:rPr kumimoji="1" lang="en-US" altLang="ja-JP" sz="3200" dirty="0"/>
            <a:t>Abstract</a:t>
          </a:r>
          <a:endParaRPr kumimoji="1" lang="ja-JP" altLang="en-US" sz="3200" dirty="0"/>
        </a:p>
      </dgm:t>
    </dgm:pt>
    <dgm:pt modelId="{2946C021-FEA7-42B8-9CBC-0BA312383418}" type="parTrans" cxnId="{B3C11145-3A4C-4015-AF01-138B0425DBB0}">
      <dgm:prSet/>
      <dgm:spPr/>
      <dgm:t>
        <a:bodyPr/>
        <a:lstStyle/>
        <a:p>
          <a:endParaRPr kumimoji="1" lang="ja-JP" altLang="en-US"/>
        </a:p>
      </dgm:t>
    </dgm:pt>
    <dgm:pt modelId="{CE34A6E8-8DEA-4A7A-9010-03DD9E342E3D}" type="sibTrans" cxnId="{B3C11145-3A4C-4015-AF01-138B0425DBB0}">
      <dgm:prSet/>
      <dgm:spPr/>
      <dgm:t>
        <a:bodyPr/>
        <a:lstStyle/>
        <a:p>
          <a:endParaRPr kumimoji="1" lang="ja-JP" altLang="en-US"/>
        </a:p>
      </dgm:t>
    </dgm:pt>
    <dgm:pt modelId="{64206E02-930D-442A-9286-77E5BF1D0100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kumimoji="1" lang="en-US" altLang="ja-JP" sz="1800" dirty="0"/>
            <a:t>Grasp the content of the outline</a:t>
          </a:r>
          <a:endParaRPr kumimoji="1" lang="ja-JP" altLang="en-US" sz="1800" dirty="0"/>
        </a:p>
      </dgm:t>
    </dgm:pt>
    <dgm:pt modelId="{180079C0-2704-437F-B710-951DF5C3FB54}" type="parTrans" cxnId="{E1BAACA3-C20F-487D-93E3-7C5FF9D2560E}">
      <dgm:prSet/>
      <dgm:spPr/>
      <dgm:t>
        <a:bodyPr/>
        <a:lstStyle/>
        <a:p>
          <a:endParaRPr kumimoji="1" lang="ja-JP" altLang="en-US"/>
        </a:p>
      </dgm:t>
    </dgm:pt>
    <dgm:pt modelId="{4EC1FBCA-E396-4B64-9A4B-74526679BCA2}" type="sibTrans" cxnId="{E1BAACA3-C20F-487D-93E3-7C5FF9D2560E}">
      <dgm:prSet/>
      <dgm:spPr/>
      <dgm:t>
        <a:bodyPr/>
        <a:lstStyle/>
        <a:p>
          <a:endParaRPr kumimoji="1" lang="ja-JP" altLang="en-US"/>
        </a:p>
      </dgm:t>
    </dgm:pt>
    <dgm:pt modelId="{8AA5E693-A37F-432F-A5A9-E47F81B1698D}">
      <dgm:prSet phldrT="[テキスト]" custT="1"/>
      <dgm:spPr/>
      <dgm:t>
        <a:bodyPr/>
        <a:lstStyle/>
        <a:p>
          <a:pPr rtl="0"/>
          <a:r>
            <a:rPr kumimoji="1" lang="en-US" altLang="ja-JP" sz="2800" dirty="0"/>
            <a:t>Keywords</a:t>
          </a:r>
          <a:endParaRPr kumimoji="1" lang="ja-JP" altLang="en-US" sz="2800" dirty="0"/>
        </a:p>
      </dgm:t>
    </dgm:pt>
    <dgm:pt modelId="{2BA009CE-B795-4FEB-8E92-034309EE4253}" type="parTrans" cxnId="{432A0F1F-88DF-4809-9642-5BDD0B3948FE}">
      <dgm:prSet/>
      <dgm:spPr/>
      <dgm:t>
        <a:bodyPr/>
        <a:lstStyle/>
        <a:p>
          <a:endParaRPr kumimoji="1" lang="ja-JP" altLang="en-US"/>
        </a:p>
      </dgm:t>
    </dgm:pt>
    <dgm:pt modelId="{E7E7E7AD-AA2F-42A8-AA58-8200E02C6541}" type="sibTrans" cxnId="{432A0F1F-88DF-4809-9642-5BDD0B3948FE}">
      <dgm:prSet/>
      <dgm:spPr/>
      <dgm:t>
        <a:bodyPr/>
        <a:lstStyle/>
        <a:p>
          <a:endParaRPr kumimoji="1" lang="ja-JP" altLang="en-US"/>
        </a:p>
      </dgm:t>
    </dgm:pt>
    <dgm:pt modelId="{4DDB8103-1739-4E9D-AE85-CCF09516042C}">
      <dgm:prSet phldrT="[テキスト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Look for required topic</a:t>
          </a:r>
          <a:endParaRPr kumimoji="1" lang="ja-JP" altLang="en-US" sz="1800" dirty="0"/>
        </a:p>
      </dgm:t>
    </dgm:pt>
    <dgm:pt modelId="{93C24B37-9387-4EF6-B11C-8DF3E918A202}" type="parTrans" cxnId="{EA0ED248-A53E-49A9-9BFB-19A878AC5837}">
      <dgm:prSet/>
      <dgm:spPr/>
      <dgm:t>
        <a:bodyPr/>
        <a:lstStyle/>
        <a:p>
          <a:endParaRPr kumimoji="1" lang="ja-JP" altLang="en-US"/>
        </a:p>
      </dgm:t>
    </dgm:pt>
    <dgm:pt modelId="{C6D343EE-6296-41FD-9F61-B136BA8269A3}" type="sibTrans" cxnId="{EA0ED248-A53E-49A9-9BFB-19A878AC5837}">
      <dgm:prSet/>
      <dgm:spPr/>
      <dgm:t>
        <a:bodyPr/>
        <a:lstStyle/>
        <a:p>
          <a:endParaRPr kumimoji="1" lang="ja-JP" altLang="en-US"/>
        </a:p>
      </dgm:t>
    </dgm:pt>
    <dgm:pt modelId="{DD84047F-1587-4C3E-9F7C-E71C7C363596}">
      <dgm:prSet phldrT="[テキスト]" custT="1"/>
      <dgm:spPr/>
      <dgm:t>
        <a:bodyPr/>
        <a:lstStyle/>
        <a:p>
          <a:pPr rtl="0"/>
          <a:r>
            <a:rPr kumimoji="1" lang="en-US" altLang="ja-JP" sz="3200" dirty="0"/>
            <a:t>References</a:t>
          </a:r>
          <a:endParaRPr kumimoji="1" lang="ja-JP" altLang="en-US" sz="3200" dirty="0"/>
        </a:p>
      </dgm:t>
    </dgm:pt>
    <dgm:pt modelId="{0760C2C2-A40A-4F18-85B3-189047D5F598}" type="parTrans" cxnId="{085AE708-3334-4C2B-AC4E-6A3B7D0C8702}">
      <dgm:prSet/>
      <dgm:spPr/>
      <dgm:t>
        <a:bodyPr/>
        <a:lstStyle/>
        <a:p>
          <a:endParaRPr kumimoji="1" lang="ja-JP" altLang="en-US"/>
        </a:p>
      </dgm:t>
    </dgm:pt>
    <dgm:pt modelId="{67550DC5-BE3B-4CE3-BCAF-C650CAD98CC6}" type="sibTrans" cxnId="{085AE708-3334-4C2B-AC4E-6A3B7D0C8702}">
      <dgm:prSet/>
      <dgm:spPr/>
      <dgm:t>
        <a:bodyPr/>
        <a:lstStyle/>
        <a:p>
          <a:endParaRPr kumimoji="1" lang="ja-JP" altLang="en-US"/>
        </a:p>
      </dgm:t>
    </dgm:pt>
    <dgm:pt modelId="{D32BD355-8073-4FAE-A5B7-D475972C17F5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Search for reference to read next</a:t>
          </a:r>
          <a:endParaRPr kumimoji="1" lang="ja-JP" altLang="en-US" sz="1800" dirty="0"/>
        </a:p>
      </dgm:t>
    </dgm:pt>
    <dgm:pt modelId="{299F6D43-1196-4577-A225-CB442E49801B}" type="parTrans" cxnId="{88BA82E5-852F-4C51-9C00-0C766908F385}">
      <dgm:prSet/>
      <dgm:spPr/>
      <dgm:t>
        <a:bodyPr/>
        <a:lstStyle/>
        <a:p>
          <a:endParaRPr kumimoji="1" lang="ja-JP" altLang="en-US"/>
        </a:p>
      </dgm:t>
    </dgm:pt>
    <dgm:pt modelId="{6751E905-3BDA-40F2-AE19-F851CFDB7B5F}" type="sibTrans" cxnId="{88BA82E5-852F-4C51-9C00-0C766908F385}">
      <dgm:prSet/>
      <dgm:spPr/>
      <dgm:t>
        <a:bodyPr/>
        <a:lstStyle/>
        <a:p>
          <a:endParaRPr kumimoji="1" lang="ja-JP" altLang="en-US"/>
        </a:p>
      </dgm:t>
    </dgm:pt>
    <dgm:pt modelId="{E8933CEC-F7DA-4357-B2B5-824849EB12FB}">
      <dgm:prSet phldrT="[テキスト]" custT="1"/>
      <dgm:spPr/>
      <dgm:t>
        <a:bodyPr/>
        <a:lstStyle/>
        <a:p>
          <a:pPr rtl="0"/>
          <a:r>
            <a:rPr kumimoji="1" lang="en-US" altLang="ja-JP" sz="3200" dirty="0"/>
            <a:t>Citation</a:t>
          </a:r>
          <a:endParaRPr kumimoji="1" lang="ja-JP" altLang="en-US" sz="3200" dirty="0"/>
        </a:p>
      </dgm:t>
    </dgm:pt>
    <dgm:pt modelId="{01CDB0BC-0BC9-4798-9409-2ACA4F4DE190}" type="parTrans" cxnId="{9D4F81E7-73B3-4554-84FE-32DCB959CC57}">
      <dgm:prSet/>
      <dgm:spPr/>
      <dgm:t>
        <a:bodyPr/>
        <a:lstStyle/>
        <a:p>
          <a:endParaRPr kumimoji="1" lang="ja-JP" altLang="en-US"/>
        </a:p>
      </dgm:t>
    </dgm:pt>
    <dgm:pt modelId="{7D407490-6CD3-481E-9D25-9374C6B640FD}" type="sibTrans" cxnId="{9D4F81E7-73B3-4554-84FE-32DCB959CC57}">
      <dgm:prSet/>
      <dgm:spPr/>
      <dgm:t>
        <a:bodyPr/>
        <a:lstStyle/>
        <a:p>
          <a:endParaRPr kumimoji="1" lang="ja-JP" altLang="en-US"/>
        </a:p>
      </dgm:t>
    </dgm:pt>
    <dgm:pt modelId="{B335297A-6FFF-4369-9A81-DFAEDA4C0761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altLang="ja-JP" sz="1800" dirty="0">
              <a:ea typeface="ＭＳ Ｐゴシック" charset="-128"/>
            </a:rPr>
            <a:t>Mentioned, cited by many people &lt;Highly cited&gt;</a:t>
          </a:r>
          <a:endParaRPr kumimoji="1" lang="ja-JP" altLang="en-US" sz="1800" dirty="0"/>
        </a:p>
      </dgm:t>
    </dgm:pt>
    <dgm:pt modelId="{033D79B7-6F4E-4181-9D7E-BB233C55B32A}" type="parTrans" cxnId="{4938BCA9-92D4-4BB6-8F91-C84C6BBCF5DF}">
      <dgm:prSet/>
      <dgm:spPr/>
      <dgm:t>
        <a:bodyPr/>
        <a:lstStyle/>
        <a:p>
          <a:endParaRPr kumimoji="1" lang="ja-JP" altLang="en-US"/>
        </a:p>
      </dgm:t>
    </dgm:pt>
    <dgm:pt modelId="{8074E29B-A988-408B-A827-1351A0755E01}" type="sibTrans" cxnId="{4938BCA9-92D4-4BB6-8F91-C84C6BBCF5DF}">
      <dgm:prSet/>
      <dgm:spPr/>
      <dgm:t>
        <a:bodyPr/>
        <a:lstStyle/>
        <a:p>
          <a:endParaRPr kumimoji="1" lang="ja-JP" altLang="en-US"/>
        </a:p>
      </dgm:t>
    </dgm:pt>
    <dgm:pt modelId="{1D720E77-5B80-46F2-893C-523B22B0CA1D}">
      <dgm:prSet phldrT="[テキスト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kumimoji="1" lang="en-US" altLang="ja-JP" sz="1800" dirty="0"/>
            <a:t>Check for terminology (clues for next inquiry)</a:t>
          </a:r>
          <a:endParaRPr kumimoji="1" lang="ja-JP" altLang="en-US" sz="1800" dirty="0"/>
        </a:p>
      </dgm:t>
    </dgm:pt>
    <dgm:pt modelId="{113B0DC0-359B-41BF-8098-0CD2E72A88FE}" type="sibTrans" cxnId="{7B474734-5688-4823-9436-22D4D336E1E8}">
      <dgm:prSet/>
      <dgm:spPr/>
      <dgm:t>
        <a:bodyPr/>
        <a:lstStyle/>
        <a:p>
          <a:endParaRPr kumimoji="1" lang="ja-JP" altLang="en-US"/>
        </a:p>
      </dgm:t>
    </dgm:pt>
    <dgm:pt modelId="{7BD3466C-5BD3-44E3-AAE7-B38687E41BB8}" type="parTrans" cxnId="{7B474734-5688-4823-9436-22D4D336E1E8}">
      <dgm:prSet/>
      <dgm:spPr/>
      <dgm:t>
        <a:bodyPr/>
        <a:lstStyle/>
        <a:p>
          <a:endParaRPr kumimoji="1" lang="ja-JP" altLang="en-US"/>
        </a:p>
      </dgm:t>
    </dgm:pt>
    <dgm:pt modelId="{FBB4224E-1CD9-46F1-8976-BB82A5E640EF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kumimoji="1" lang="en-US" altLang="ja-JP" sz="1800" dirty="0"/>
            <a:t>No references  </a:t>
          </a:r>
          <a:r>
            <a:rPr kumimoji="1" lang="ja-JP" altLang="en-US" sz="1800" dirty="0"/>
            <a:t>→ </a:t>
          </a:r>
          <a:r>
            <a:rPr kumimoji="1" lang="en-US" altLang="ja-JP" sz="1800" dirty="0"/>
            <a:t>It is </a:t>
          </a:r>
          <a:r>
            <a:rPr kumimoji="1" lang="en-US" altLang="ja-JP" sz="1800" u="sng" dirty="0"/>
            <a:t>not</a:t>
          </a:r>
          <a:r>
            <a:rPr kumimoji="1" lang="en-US" altLang="ja-JP" sz="1800" dirty="0"/>
            <a:t> academic article</a:t>
          </a:r>
          <a:endParaRPr kumimoji="1" lang="ja-JP" altLang="en-US" sz="1800" u="sng" dirty="0"/>
        </a:p>
      </dgm:t>
    </dgm:pt>
    <dgm:pt modelId="{61ED9072-E843-4F90-9CA6-3B0F23340E10}" type="parTrans" cxnId="{F08BF107-C8DD-4B7E-B14E-EA9525355A72}">
      <dgm:prSet/>
      <dgm:spPr/>
      <dgm:t>
        <a:bodyPr/>
        <a:lstStyle/>
        <a:p>
          <a:endParaRPr kumimoji="1" lang="ja-JP" altLang="en-US"/>
        </a:p>
      </dgm:t>
    </dgm:pt>
    <dgm:pt modelId="{1B7FC404-2E98-4B26-8BB7-A912718F441A}" type="sibTrans" cxnId="{F08BF107-C8DD-4B7E-B14E-EA9525355A72}">
      <dgm:prSet/>
      <dgm:spPr/>
      <dgm:t>
        <a:bodyPr/>
        <a:lstStyle/>
        <a:p>
          <a:endParaRPr kumimoji="1" lang="ja-JP" altLang="en-US"/>
        </a:p>
      </dgm:t>
    </dgm:pt>
    <dgm:pt modelId="{3B89E0A4-AB04-4FDB-90DC-3DF3F13489B1}" type="pres">
      <dgm:prSet presAssocID="{372663F7-465E-4044-B0AD-8FCD6694B7D4}" presName="Name0" presStyleCnt="0">
        <dgm:presLayoutVars>
          <dgm:dir/>
          <dgm:animLvl val="lvl"/>
          <dgm:resizeHandles val="exact"/>
        </dgm:presLayoutVars>
      </dgm:prSet>
      <dgm:spPr/>
    </dgm:pt>
    <dgm:pt modelId="{EC7B1C3F-0B02-409B-80D9-887C2E5C3957}" type="pres">
      <dgm:prSet presAssocID="{52CC34D3-F9C6-4908-8D1F-D1334B573CCA}" presName="linNode" presStyleCnt="0"/>
      <dgm:spPr/>
    </dgm:pt>
    <dgm:pt modelId="{5FF457D9-18DD-43EA-8EB3-14A4F9070DDD}" type="pres">
      <dgm:prSet presAssocID="{52CC34D3-F9C6-4908-8D1F-D1334B573CCA}" presName="parentText" presStyleLbl="node1" presStyleIdx="0" presStyleCnt="5" custScaleX="114085" custScaleY="108794" custLinFactNeighborY="-280">
        <dgm:presLayoutVars>
          <dgm:chMax val="1"/>
          <dgm:bulletEnabled val="1"/>
        </dgm:presLayoutVars>
      </dgm:prSet>
      <dgm:spPr/>
    </dgm:pt>
    <dgm:pt modelId="{7A3A2C86-69A8-4C1B-BDFB-47977DD50A01}" type="pres">
      <dgm:prSet presAssocID="{52CC34D3-F9C6-4908-8D1F-D1334B573CCA}" presName="descendantText" presStyleLbl="alignAccFollowNode1" presStyleIdx="0" presStyleCnt="5" custScaleX="149142" custScaleY="142098" custLinFactNeighborX="37" custLinFactNeighborY="-356">
        <dgm:presLayoutVars>
          <dgm:bulletEnabled val="1"/>
        </dgm:presLayoutVars>
      </dgm:prSet>
      <dgm:spPr/>
    </dgm:pt>
    <dgm:pt modelId="{38CFD792-8FCD-43B1-A5F0-F9DAF9E7CCA2}" type="pres">
      <dgm:prSet presAssocID="{F086FF81-86E8-439A-8803-67291B2A272F}" presName="sp" presStyleCnt="0"/>
      <dgm:spPr/>
    </dgm:pt>
    <dgm:pt modelId="{2FF8ADC3-6732-4EDF-A016-9D72AABB5A5A}" type="pres">
      <dgm:prSet presAssocID="{79F7F88C-6816-4BD6-8C10-0869C0931273}" presName="linNode" presStyleCnt="0"/>
      <dgm:spPr/>
    </dgm:pt>
    <dgm:pt modelId="{8CBABE2D-6BFB-4765-8E5B-7FD81BFB81D8}" type="pres">
      <dgm:prSet presAssocID="{79F7F88C-6816-4BD6-8C10-0869C0931273}" presName="parentText" presStyleLbl="node1" presStyleIdx="1" presStyleCnt="5" custScaleX="133491" custLinFactNeighborX="0">
        <dgm:presLayoutVars>
          <dgm:chMax val="1"/>
          <dgm:bulletEnabled val="1"/>
        </dgm:presLayoutVars>
      </dgm:prSet>
      <dgm:spPr/>
    </dgm:pt>
    <dgm:pt modelId="{AA58C6CD-29DD-427A-9B21-DD39D2653116}" type="pres">
      <dgm:prSet presAssocID="{79F7F88C-6816-4BD6-8C10-0869C0931273}" presName="descendantText" presStyleLbl="alignAccFollowNode1" presStyleIdx="1" presStyleCnt="5" custScaleX="175102" custLinFactNeighborY="-7764">
        <dgm:presLayoutVars>
          <dgm:bulletEnabled val="1"/>
        </dgm:presLayoutVars>
      </dgm:prSet>
      <dgm:spPr/>
    </dgm:pt>
    <dgm:pt modelId="{AE875079-430C-4D52-ABDD-100F21CA2BAC}" type="pres">
      <dgm:prSet presAssocID="{CE34A6E8-8DEA-4A7A-9010-03DD9E342E3D}" presName="sp" presStyleCnt="0"/>
      <dgm:spPr/>
    </dgm:pt>
    <dgm:pt modelId="{C8216FA7-FF37-42A3-AECB-4229827837BD}" type="pres">
      <dgm:prSet presAssocID="{8AA5E693-A37F-432F-A5A9-E47F81B1698D}" presName="linNode" presStyleCnt="0"/>
      <dgm:spPr/>
    </dgm:pt>
    <dgm:pt modelId="{78CD5427-25F7-4C79-9152-80707720E2F9}" type="pres">
      <dgm:prSet presAssocID="{8AA5E693-A37F-432F-A5A9-E47F81B1698D}" presName="parentText" presStyleLbl="node1" presStyleIdx="2" presStyleCnt="5" custScaleX="101661">
        <dgm:presLayoutVars>
          <dgm:chMax val="1"/>
          <dgm:bulletEnabled val="1"/>
        </dgm:presLayoutVars>
      </dgm:prSet>
      <dgm:spPr/>
    </dgm:pt>
    <dgm:pt modelId="{E129931B-5872-49C4-9336-91685A882C02}" type="pres">
      <dgm:prSet presAssocID="{8AA5E693-A37F-432F-A5A9-E47F81B1698D}" presName="descendantText" presStyleLbl="alignAccFollowNode1" presStyleIdx="2" presStyleCnt="5" custScaleX="133484" custScaleY="127866" custLinFactNeighborY="-7706">
        <dgm:presLayoutVars>
          <dgm:bulletEnabled val="1"/>
        </dgm:presLayoutVars>
      </dgm:prSet>
      <dgm:spPr/>
    </dgm:pt>
    <dgm:pt modelId="{4D90B678-1288-4086-8CF1-67477BB9F814}" type="pres">
      <dgm:prSet presAssocID="{E7E7E7AD-AA2F-42A8-AA58-8200E02C6541}" presName="sp" presStyleCnt="0"/>
      <dgm:spPr/>
    </dgm:pt>
    <dgm:pt modelId="{A2CAF501-3BD5-4C03-AE25-4046B12158D2}" type="pres">
      <dgm:prSet presAssocID="{DD84047F-1587-4C3E-9F7C-E71C7C363596}" presName="linNode" presStyleCnt="0"/>
      <dgm:spPr/>
    </dgm:pt>
    <dgm:pt modelId="{CB4A0D83-6708-45CF-A11C-C9D3FEB958DF}" type="pres">
      <dgm:prSet presAssocID="{DD84047F-1587-4C3E-9F7C-E71C7C363596}" presName="parentText" presStyleLbl="node1" presStyleIdx="3" presStyleCnt="5" custScaleX="97972" custScaleY="91834">
        <dgm:presLayoutVars>
          <dgm:chMax val="1"/>
          <dgm:bulletEnabled val="1"/>
        </dgm:presLayoutVars>
      </dgm:prSet>
      <dgm:spPr/>
    </dgm:pt>
    <dgm:pt modelId="{2C6E5DBA-AAE3-4043-8325-5186D9C5BA0D}" type="pres">
      <dgm:prSet presAssocID="{DD84047F-1587-4C3E-9F7C-E71C7C363596}" presName="descendantText" presStyleLbl="alignAccFollowNode1" presStyleIdx="3" presStyleCnt="5" custScaleX="128571" custScaleY="115273">
        <dgm:presLayoutVars>
          <dgm:bulletEnabled val="1"/>
        </dgm:presLayoutVars>
      </dgm:prSet>
      <dgm:spPr/>
    </dgm:pt>
    <dgm:pt modelId="{1EF31BCA-6CF0-4EB2-A0E1-14ED8F738141}" type="pres">
      <dgm:prSet presAssocID="{67550DC5-BE3B-4CE3-BCAF-C650CAD98CC6}" presName="sp" presStyleCnt="0"/>
      <dgm:spPr/>
    </dgm:pt>
    <dgm:pt modelId="{03A45A02-08CB-4830-9D68-36C420FF048E}" type="pres">
      <dgm:prSet presAssocID="{E8933CEC-F7DA-4357-B2B5-824849EB12FB}" presName="linNode" presStyleCnt="0"/>
      <dgm:spPr/>
    </dgm:pt>
    <dgm:pt modelId="{7D6F5D1D-029F-4CF8-9246-F2B3241E747F}" type="pres">
      <dgm:prSet presAssocID="{E8933CEC-F7DA-4357-B2B5-824849EB12FB}" presName="parentText" presStyleLbl="node1" presStyleIdx="4" presStyleCnt="5" custScaleX="88889">
        <dgm:presLayoutVars>
          <dgm:chMax val="1"/>
          <dgm:bulletEnabled val="1"/>
        </dgm:presLayoutVars>
      </dgm:prSet>
      <dgm:spPr/>
    </dgm:pt>
    <dgm:pt modelId="{B821550A-5896-4AC7-9E37-022069F55B4E}" type="pres">
      <dgm:prSet presAssocID="{E8933CEC-F7DA-4357-B2B5-824849EB12FB}" presName="descendantText" presStyleLbl="alignAccFollowNode1" presStyleIdx="4" presStyleCnt="5" custScaleX="116667" custLinFactNeighborX="827" custLinFactNeighborY="-842">
        <dgm:presLayoutVars>
          <dgm:bulletEnabled val="1"/>
        </dgm:presLayoutVars>
      </dgm:prSet>
      <dgm:spPr/>
    </dgm:pt>
  </dgm:ptLst>
  <dgm:cxnLst>
    <dgm:cxn modelId="{F08BF107-C8DD-4B7E-B14E-EA9525355A72}" srcId="{DD84047F-1587-4C3E-9F7C-E71C7C363596}" destId="{FBB4224E-1CD9-46F1-8976-BB82A5E640EF}" srcOrd="0" destOrd="0" parTransId="{61ED9072-E843-4F90-9CA6-3B0F23340E10}" sibTransId="{1B7FC404-2E98-4B26-8BB7-A912718F441A}"/>
    <dgm:cxn modelId="{085AE708-3334-4C2B-AC4E-6A3B7D0C8702}" srcId="{372663F7-465E-4044-B0AD-8FCD6694B7D4}" destId="{DD84047F-1587-4C3E-9F7C-E71C7C363596}" srcOrd="3" destOrd="0" parTransId="{0760C2C2-A40A-4F18-85B3-189047D5F598}" sibTransId="{67550DC5-BE3B-4CE3-BCAF-C650CAD98CC6}"/>
    <dgm:cxn modelId="{6D116D09-9AB4-44E3-8EFB-77E5FCBEBF11}" type="presOf" srcId="{372663F7-465E-4044-B0AD-8FCD6694B7D4}" destId="{3B89E0A4-AB04-4FDB-90DC-3DF3F13489B1}" srcOrd="0" destOrd="0" presId="urn:microsoft.com/office/officeart/2005/8/layout/vList5"/>
    <dgm:cxn modelId="{38137F10-6EA9-4B29-8605-6E89730D955C}" srcId="{372663F7-465E-4044-B0AD-8FCD6694B7D4}" destId="{52CC34D3-F9C6-4908-8D1F-D1334B573CCA}" srcOrd="0" destOrd="0" parTransId="{B7B95CAD-B9CA-4698-8EF1-658F50BC6486}" sibTransId="{F086FF81-86E8-439A-8803-67291B2A272F}"/>
    <dgm:cxn modelId="{FFB6F61C-45E5-47C1-A987-87499D1FB796}" type="presOf" srcId="{49C48707-ABB3-4EBE-959B-D390CED16402}" destId="{7A3A2C86-69A8-4C1B-BDFB-47977DD50A01}" srcOrd="0" destOrd="1" presId="urn:microsoft.com/office/officeart/2005/8/layout/vList5"/>
    <dgm:cxn modelId="{E6026E1E-7065-4373-A5AE-23D6717932D4}" type="presOf" srcId="{52CC34D3-F9C6-4908-8D1F-D1334B573CCA}" destId="{5FF457D9-18DD-43EA-8EB3-14A4F9070DDD}" srcOrd="0" destOrd="0" presId="urn:microsoft.com/office/officeart/2005/8/layout/vList5"/>
    <dgm:cxn modelId="{432A0F1F-88DF-4809-9642-5BDD0B3948FE}" srcId="{372663F7-465E-4044-B0AD-8FCD6694B7D4}" destId="{8AA5E693-A37F-432F-A5A9-E47F81B1698D}" srcOrd="2" destOrd="0" parTransId="{2BA009CE-B795-4FEB-8E92-034309EE4253}" sibTransId="{E7E7E7AD-AA2F-42A8-AA58-8200E02C6541}"/>
    <dgm:cxn modelId="{3CC0CE1F-A811-4069-A7A4-D15E7E263EA6}" srcId="{52CC34D3-F9C6-4908-8D1F-D1334B573CCA}" destId="{49C48707-ABB3-4EBE-959B-D390CED16402}" srcOrd="1" destOrd="0" parTransId="{D02E6B72-66ED-4FA5-939C-0A71CF3776B7}" sibTransId="{4B27F3C5-0C11-45CE-8BE8-475FA7220B65}"/>
    <dgm:cxn modelId="{8AEE8529-E278-42F9-BFA2-690905BAA0BF}" type="presOf" srcId="{DD84047F-1587-4C3E-9F7C-E71C7C363596}" destId="{CB4A0D83-6708-45CF-A11C-C9D3FEB958DF}" srcOrd="0" destOrd="0" presId="urn:microsoft.com/office/officeart/2005/8/layout/vList5"/>
    <dgm:cxn modelId="{7B474734-5688-4823-9436-22D4D336E1E8}" srcId="{8AA5E693-A37F-432F-A5A9-E47F81B1698D}" destId="{1D720E77-5B80-46F2-893C-523B22B0CA1D}" srcOrd="1" destOrd="0" parTransId="{7BD3466C-5BD3-44E3-AAE7-B38687E41BB8}" sibTransId="{113B0DC0-359B-41BF-8098-0CD2E72A88FE}"/>
    <dgm:cxn modelId="{CC47DC5D-69CB-4F87-BC3A-FC542C7CA35E}" type="presOf" srcId="{FBB4224E-1CD9-46F1-8976-BB82A5E640EF}" destId="{2C6E5DBA-AAE3-4043-8325-5186D9C5BA0D}" srcOrd="0" destOrd="0" presId="urn:microsoft.com/office/officeart/2005/8/layout/vList5"/>
    <dgm:cxn modelId="{195B6863-9982-4D1F-AF3B-CE99790AAEE6}" type="presOf" srcId="{1D720E77-5B80-46F2-893C-523B22B0CA1D}" destId="{E129931B-5872-49C4-9336-91685A882C02}" srcOrd="0" destOrd="1" presId="urn:microsoft.com/office/officeart/2005/8/layout/vList5"/>
    <dgm:cxn modelId="{B3C11145-3A4C-4015-AF01-138B0425DBB0}" srcId="{372663F7-465E-4044-B0AD-8FCD6694B7D4}" destId="{79F7F88C-6816-4BD6-8C10-0869C0931273}" srcOrd="1" destOrd="0" parTransId="{2946C021-FEA7-42B8-9CBC-0BA312383418}" sibTransId="{CE34A6E8-8DEA-4A7A-9010-03DD9E342E3D}"/>
    <dgm:cxn modelId="{57B47847-408C-40F7-8329-A62F0C9743A3}" type="presOf" srcId="{79F7F88C-6816-4BD6-8C10-0869C0931273}" destId="{8CBABE2D-6BFB-4765-8E5B-7FD81BFB81D8}" srcOrd="0" destOrd="0" presId="urn:microsoft.com/office/officeart/2005/8/layout/vList5"/>
    <dgm:cxn modelId="{EA0ED248-A53E-49A9-9BFB-19A878AC5837}" srcId="{8AA5E693-A37F-432F-A5A9-E47F81B1698D}" destId="{4DDB8103-1739-4E9D-AE85-CCF09516042C}" srcOrd="0" destOrd="0" parTransId="{93C24B37-9387-4EF6-B11C-8DF3E918A202}" sibTransId="{C6D343EE-6296-41FD-9F61-B136BA8269A3}"/>
    <dgm:cxn modelId="{A1772A9D-F0DD-45BC-B32B-F9358F3B2A3B}" type="presOf" srcId="{64206E02-930D-442A-9286-77E5BF1D0100}" destId="{AA58C6CD-29DD-427A-9B21-DD39D2653116}" srcOrd="0" destOrd="0" presId="urn:microsoft.com/office/officeart/2005/8/layout/vList5"/>
    <dgm:cxn modelId="{877A729D-5A2F-4909-BB5F-261114D01D58}" type="presOf" srcId="{98ED8DD5-7212-4329-B482-6FE5435A8E98}" destId="{7A3A2C86-69A8-4C1B-BDFB-47977DD50A01}" srcOrd="0" destOrd="0" presId="urn:microsoft.com/office/officeart/2005/8/layout/vList5"/>
    <dgm:cxn modelId="{E1BAACA3-C20F-487D-93E3-7C5FF9D2560E}" srcId="{79F7F88C-6816-4BD6-8C10-0869C0931273}" destId="{64206E02-930D-442A-9286-77E5BF1D0100}" srcOrd="0" destOrd="0" parTransId="{180079C0-2704-437F-B710-951DF5C3FB54}" sibTransId="{4EC1FBCA-E396-4B64-9A4B-74526679BCA2}"/>
    <dgm:cxn modelId="{4938BCA9-92D4-4BB6-8F91-C84C6BBCF5DF}" srcId="{E8933CEC-F7DA-4357-B2B5-824849EB12FB}" destId="{B335297A-6FFF-4369-9A81-DFAEDA4C0761}" srcOrd="0" destOrd="0" parTransId="{033D79B7-6F4E-4181-9D7E-BB233C55B32A}" sibTransId="{8074E29B-A988-408B-A827-1351A0755E01}"/>
    <dgm:cxn modelId="{3262DCB1-5083-46F5-9006-0CF8FF19EB14}" type="presOf" srcId="{B335297A-6FFF-4369-9A81-DFAEDA4C0761}" destId="{B821550A-5896-4AC7-9E37-022069F55B4E}" srcOrd="0" destOrd="0" presId="urn:microsoft.com/office/officeart/2005/8/layout/vList5"/>
    <dgm:cxn modelId="{94E6C4C8-0423-41B3-89AB-2B46742AFADC}" type="presOf" srcId="{8AA5E693-A37F-432F-A5A9-E47F81B1698D}" destId="{78CD5427-25F7-4C79-9152-80707720E2F9}" srcOrd="0" destOrd="0" presId="urn:microsoft.com/office/officeart/2005/8/layout/vList5"/>
    <dgm:cxn modelId="{88BA82E5-852F-4C51-9C00-0C766908F385}" srcId="{DD84047F-1587-4C3E-9F7C-E71C7C363596}" destId="{D32BD355-8073-4FAE-A5B7-D475972C17F5}" srcOrd="1" destOrd="0" parTransId="{299F6D43-1196-4577-A225-CB442E49801B}" sibTransId="{6751E905-3BDA-40F2-AE19-F851CFDB7B5F}"/>
    <dgm:cxn modelId="{9D4F81E7-73B3-4554-84FE-32DCB959CC57}" srcId="{372663F7-465E-4044-B0AD-8FCD6694B7D4}" destId="{E8933CEC-F7DA-4357-B2B5-824849EB12FB}" srcOrd="4" destOrd="0" parTransId="{01CDB0BC-0BC9-4798-9409-2ACA4F4DE190}" sibTransId="{7D407490-6CD3-481E-9D25-9374C6B640FD}"/>
    <dgm:cxn modelId="{6F975AEB-9841-4F4B-8B3F-7DE9D1D88B13}" type="presOf" srcId="{4DDB8103-1739-4E9D-AE85-CCF09516042C}" destId="{E129931B-5872-49C4-9336-91685A882C02}" srcOrd="0" destOrd="0" presId="urn:microsoft.com/office/officeart/2005/8/layout/vList5"/>
    <dgm:cxn modelId="{4FFDDAF1-EB50-40A0-BC13-571D54A5B54E}" type="presOf" srcId="{D32BD355-8073-4FAE-A5B7-D475972C17F5}" destId="{2C6E5DBA-AAE3-4043-8325-5186D9C5BA0D}" srcOrd="0" destOrd="1" presId="urn:microsoft.com/office/officeart/2005/8/layout/vList5"/>
    <dgm:cxn modelId="{7869B5F9-DC9B-4AD3-BB16-018D4750CDAD}" type="presOf" srcId="{E8933CEC-F7DA-4357-B2B5-824849EB12FB}" destId="{7D6F5D1D-029F-4CF8-9246-F2B3241E747F}" srcOrd="0" destOrd="0" presId="urn:microsoft.com/office/officeart/2005/8/layout/vList5"/>
    <dgm:cxn modelId="{1FCB8CFC-8443-45EE-8835-8A9AAC337069}" srcId="{52CC34D3-F9C6-4908-8D1F-D1334B573CCA}" destId="{98ED8DD5-7212-4329-B482-6FE5435A8E98}" srcOrd="0" destOrd="0" parTransId="{DE05734B-0518-4748-9CBA-EA5538F06F43}" sibTransId="{E9EA80A7-949E-48D2-A780-EFCB6D706398}"/>
    <dgm:cxn modelId="{A0CB1A88-4A1F-4479-9413-A484318C2523}" type="presParOf" srcId="{3B89E0A4-AB04-4FDB-90DC-3DF3F13489B1}" destId="{EC7B1C3F-0B02-409B-80D9-887C2E5C3957}" srcOrd="0" destOrd="0" presId="urn:microsoft.com/office/officeart/2005/8/layout/vList5"/>
    <dgm:cxn modelId="{1682C14A-DF78-4DAA-AD2C-FB280BB8B5F3}" type="presParOf" srcId="{EC7B1C3F-0B02-409B-80D9-887C2E5C3957}" destId="{5FF457D9-18DD-43EA-8EB3-14A4F9070DDD}" srcOrd="0" destOrd="0" presId="urn:microsoft.com/office/officeart/2005/8/layout/vList5"/>
    <dgm:cxn modelId="{227066AD-0869-49FD-AAB8-BB358EDF6821}" type="presParOf" srcId="{EC7B1C3F-0B02-409B-80D9-887C2E5C3957}" destId="{7A3A2C86-69A8-4C1B-BDFB-47977DD50A01}" srcOrd="1" destOrd="0" presId="urn:microsoft.com/office/officeart/2005/8/layout/vList5"/>
    <dgm:cxn modelId="{548EA303-C321-4620-876E-B1D689F8A7E0}" type="presParOf" srcId="{3B89E0A4-AB04-4FDB-90DC-3DF3F13489B1}" destId="{38CFD792-8FCD-43B1-A5F0-F9DAF9E7CCA2}" srcOrd="1" destOrd="0" presId="urn:microsoft.com/office/officeart/2005/8/layout/vList5"/>
    <dgm:cxn modelId="{D44C1618-0ED3-4093-9FDD-51AFD518434B}" type="presParOf" srcId="{3B89E0A4-AB04-4FDB-90DC-3DF3F13489B1}" destId="{2FF8ADC3-6732-4EDF-A016-9D72AABB5A5A}" srcOrd="2" destOrd="0" presId="urn:microsoft.com/office/officeart/2005/8/layout/vList5"/>
    <dgm:cxn modelId="{DB860098-6D56-4447-989C-5D793AE417E9}" type="presParOf" srcId="{2FF8ADC3-6732-4EDF-A016-9D72AABB5A5A}" destId="{8CBABE2D-6BFB-4765-8E5B-7FD81BFB81D8}" srcOrd="0" destOrd="0" presId="urn:microsoft.com/office/officeart/2005/8/layout/vList5"/>
    <dgm:cxn modelId="{77A77D5A-ED32-41D8-AA18-FC98FBA062EF}" type="presParOf" srcId="{2FF8ADC3-6732-4EDF-A016-9D72AABB5A5A}" destId="{AA58C6CD-29DD-427A-9B21-DD39D2653116}" srcOrd="1" destOrd="0" presId="urn:microsoft.com/office/officeart/2005/8/layout/vList5"/>
    <dgm:cxn modelId="{2D409155-0B06-4B12-83A3-4CAD6EA70769}" type="presParOf" srcId="{3B89E0A4-AB04-4FDB-90DC-3DF3F13489B1}" destId="{AE875079-430C-4D52-ABDD-100F21CA2BAC}" srcOrd="3" destOrd="0" presId="urn:microsoft.com/office/officeart/2005/8/layout/vList5"/>
    <dgm:cxn modelId="{1D412B4A-294B-4698-B6D3-5A44F2971911}" type="presParOf" srcId="{3B89E0A4-AB04-4FDB-90DC-3DF3F13489B1}" destId="{C8216FA7-FF37-42A3-AECB-4229827837BD}" srcOrd="4" destOrd="0" presId="urn:microsoft.com/office/officeart/2005/8/layout/vList5"/>
    <dgm:cxn modelId="{15989C2D-DFED-4D3C-9AC6-E76E082A4D65}" type="presParOf" srcId="{C8216FA7-FF37-42A3-AECB-4229827837BD}" destId="{78CD5427-25F7-4C79-9152-80707720E2F9}" srcOrd="0" destOrd="0" presId="urn:microsoft.com/office/officeart/2005/8/layout/vList5"/>
    <dgm:cxn modelId="{FA04F9AE-823D-4DE8-A28B-44242FFF1423}" type="presParOf" srcId="{C8216FA7-FF37-42A3-AECB-4229827837BD}" destId="{E129931B-5872-49C4-9336-91685A882C02}" srcOrd="1" destOrd="0" presId="urn:microsoft.com/office/officeart/2005/8/layout/vList5"/>
    <dgm:cxn modelId="{1C41B313-6498-4FEA-A4E2-F5CF6E3979DE}" type="presParOf" srcId="{3B89E0A4-AB04-4FDB-90DC-3DF3F13489B1}" destId="{4D90B678-1288-4086-8CF1-67477BB9F814}" srcOrd="5" destOrd="0" presId="urn:microsoft.com/office/officeart/2005/8/layout/vList5"/>
    <dgm:cxn modelId="{CCE8A30A-31D2-439D-A894-BDB0A0681305}" type="presParOf" srcId="{3B89E0A4-AB04-4FDB-90DC-3DF3F13489B1}" destId="{A2CAF501-3BD5-4C03-AE25-4046B12158D2}" srcOrd="6" destOrd="0" presId="urn:microsoft.com/office/officeart/2005/8/layout/vList5"/>
    <dgm:cxn modelId="{EDEBE042-0227-4687-ADE4-D53D9BCFE6E9}" type="presParOf" srcId="{A2CAF501-3BD5-4C03-AE25-4046B12158D2}" destId="{CB4A0D83-6708-45CF-A11C-C9D3FEB958DF}" srcOrd="0" destOrd="0" presId="urn:microsoft.com/office/officeart/2005/8/layout/vList5"/>
    <dgm:cxn modelId="{09B0DA91-3E70-4A25-B080-7FC0197A2A1E}" type="presParOf" srcId="{A2CAF501-3BD5-4C03-AE25-4046B12158D2}" destId="{2C6E5DBA-AAE3-4043-8325-5186D9C5BA0D}" srcOrd="1" destOrd="0" presId="urn:microsoft.com/office/officeart/2005/8/layout/vList5"/>
    <dgm:cxn modelId="{6E9C66C7-F0A0-4CDD-9A34-0069B6CAE0EA}" type="presParOf" srcId="{3B89E0A4-AB04-4FDB-90DC-3DF3F13489B1}" destId="{1EF31BCA-6CF0-4EB2-A0E1-14ED8F738141}" srcOrd="7" destOrd="0" presId="urn:microsoft.com/office/officeart/2005/8/layout/vList5"/>
    <dgm:cxn modelId="{D457C849-E553-4C05-8663-CE77C5CB4F33}" type="presParOf" srcId="{3B89E0A4-AB04-4FDB-90DC-3DF3F13489B1}" destId="{03A45A02-08CB-4830-9D68-36C420FF048E}" srcOrd="8" destOrd="0" presId="urn:microsoft.com/office/officeart/2005/8/layout/vList5"/>
    <dgm:cxn modelId="{1F93C0B8-F4EC-49BA-827D-C7F7F06FABE3}" type="presParOf" srcId="{03A45A02-08CB-4830-9D68-36C420FF048E}" destId="{7D6F5D1D-029F-4CF8-9246-F2B3241E747F}" srcOrd="0" destOrd="0" presId="urn:microsoft.com/office/officeart/2005/8/layout/vList5"/>
    <dgm:cxn modelId="{302E30AB-1987-4BFC-BB4E-1597F8C41A85}" type="presParOf" srcId="{03A45A02-08CB-4830-9D68-36C420FF048E}" destId="{B821550A-5896-4AC7-9E37-022069F55B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663F7-465E-4044-B0AD-8FCD6694B7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F05C603-78EF-49EE-A0D7-A9AFA18224DC}">
      <dgm:prSet phldrT="[テキスト]" custT="1"/>
      <dgm:spPr/>
      <dgm:t>
        <a:bodyPr/>
        <a:lstStyle/>
        <a:p>
          <a:pPr rtl="0"/>
          <a:r>
            <a:rPr kumimoji="1" lang="en-US" altLang="ja-JP" sz="3200" dirty="0"/>
            <a:t>Body of article</a:t>
          </a:r>
          <a:endParaRPr kumimoji="1" lang="ja-JP" altLang="en-US" sz="3200" dirty="0"/>
        </a:p>
      </dgm:t>
    </dgm:pt>
    <dgm:pt modelId="{BE23E5DB-CAC3-471F-AC57-78D3762789C3}" type="parTrans" cxnId="{1E34C8EE-0011-49BF-805C-55F9633510AD}">
      <dgm:prSet/>
      <dgm:spPr/>
      <dgm:t>
        <a:bodyPr/>
        <a:lstStyle/>
        <a:p>
          <a:endParaRPr kumimoji="1" lang="ja-JP" altLang="en-US"/>
        </a:p>
      </dgm:t>
    </dgm:pt>
    <dgm:pt modelId="{47C7651D-B3F7-486F-87BC-5F3ECEE84CE1}" type="sibTrans" cxnId="{1E34C8EE-0011-49BF-805C-55F9633510AD}">
      <dgm:prSet/>
      <dgm:spPr/>
      <dgm:t>
        <a:bodyPr/>
        <a:lstStyle/>
        <a:p>
          <a:endParaRPr kumimoji="1" lang="ja-JP" altLang="en-US"/>
        </a:p>
      </dgm:t>
    </dgm:pt>
    <dgm:pt modelId="{A63D0F59-EC6E-431D-AF7E-BEA019DE22F7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kumimoji="1" lang="en-US" altLang="ja-JP" sz="1800" dirty="0"/>
            <a:t>Logic, neutrality, diversity, scientific basis</a:t>
          </a:r>
          <a:endParaRPr kumimoji="1" lang="ja-JP" altLang="en-US" sz="1800" dirty="0"/>
        </a:p>
      </dgm:t>
    </dgm:pt>
    <dgm:pt modelId="{D9318909-468C-4C5C-B204-0D8243B414F6}" type="parTrans" cxnId="{07CBBCFF-C9BC-49E1-8874-C9EA8CBEDD8C}">
      <dgm:prSet/>
      <dgm:spPr/>
      <dgm:t>
        <a:bodyPr/>
        <a:lstStyle/>
        <a:p>
          <a:endParaRPr kumimoji="1" lang="ja-JP" altLang="en-US"/>
        </a:p>
      </dgm:t>
    </dgm:pt>
    <dgm:pt modelId="{37C6EAFF-FEB4-4C23-ACB4-31299911D83E}" type="sibTrans" cxnId="{07CBBCFF-C9BC-49E1-8874-C9EA8CBEDD8C}">
      <dgm:prSet/>
      <dgm:spPr/>
      <dgm:t>
        <a:bodyPr/>
        <a:lstStyle/>
        <a:p>
          <a:endParaRPr kumimoji="1" lang="ja-JP" altLang="en-US"/>
        </a:p>
      </dgm:t>
    </dgm:pt>
    <dgm:pt modelId="{2840651A-159A-4B3A-8CE1-256DF94E4CD4}">
      <dgm:prSet phldrT="[テキスト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kumimoji="1" lang="en-US" altLang="ja-JP" sz="1800" dirty="0"/>
            <a:t>Popularity of topic, uniqueness of view</a:t>
          </a:r>
          <a:endParaRPr kumimoji="1" lang="ja-JP" altLang="en-US" sz="1800" dirty="0"/>
        </a:p>
      </dgm:t>
    </dgm:pt>
    <dgm:pt modelId="{DF4AFBB1-4931-4E60-A450-99F565FF00D1}" type="parTrans" cxnId="{C141BDA4-FD3D-42F3-A0F0-B9AF18CE8825}">
      <dgm:prSet/>
      <dgm:spPr/>
      <dgm:t>
        <a:bodyPr/>
        <a:lstStyle/>
        <a:p>
          <a:endParaRPr kumimoji="1" lang="ja-JP" altLang="en-US"/>
        </a:p>
      </dgm:t>
    </dgm:pt>
    <dgm:pt modelId="{32A64F43-BC35-4D51-B5FE-8FB77669ECDF}" type="sibTrans" cxnId="{C141BDA4-FD3D-42F3-A0F0-B9AF18CE8825}">
      <dgm:prSet/>
      <dgm:spPr/>
      <dgm:t>
        <a:bodyPr/>
        <a:lstStyle/>
        <a:p>
          <a:endParaRPr kumimoji="1" lang="ja-JP" altLang="en-US"/>
        </a:p>
      </dgm:t>
    </dgm:pt>
    <dgm:pt modelId="{3B89E0A4-AB04-4FDB-90DC-3DF3F13489B1}" type="pres">
      <dgm:prSet presAssocID="{372663F7-465E-4044-B0AD-8FCD6694B7D4}" presName="Name0" presStyleCnt="0">
        <dgm:presLayoutVars>
          <dgm:dir/>
          <dgm:animLvl val="lvl"/>
          <dgm:resizeHandles val="exact"/>
        </dgm:presLayoutVars>
      </dgm:prSet>
      <dgm:spPr/>
    </dgm:pt>
    <dgm:pt modelId="{91D41769-EE55-474A-93ED-EA908D4003AA}" type="pres">
      <dgm:prSet presAssocID="{FF05C603-78EF-49EE-A0D7-A9AFA18224DC}" presName="linNode" presStyleCnt="0"/>
      <dgm:spPr/>
    </dgm:pt>
    <dgm:pt modelId="{1AA6ED83-F1C2-40C5-8882-3ECEDE945F16}" type="pres">
      <dgm:prSet presAssocID="{FF05C603-78EF-49EE-A0D7-A9AFA18224DC}" presName="parentText" presStyleLbl="node1" presStyleIdx="0" presStyleCnt="1" custScaleX="105612" custScaleY="116876">
        <dgm:presLayoutVars>
          <dgm:chMax val="1"/>
          <dgm:bulletEnabled val="1"/>
        </dgm:presLayoutVars>
      </dgm:prSet>
      <dgm:spPr/>
    </dgm:pt>
    <dgm:pt modelId="{691D9F1E-F65B-4948-AD39-FDA7526DA0AA}" type="pres">
      <dgm:prSet presAssocID="{FF05C603-78EF-49EE-A0D7-A9AFA18224DC}" presName="descendantText" presStyleLbl="alignAccFollowNode1" presStyleIdx="0" presStyleCnt="1" custScaleX="138480" custScaleY="147380" custLinFactNeighborX="-522" custLinFactNeighborY="-8701">
        <dgm:presLayoutVars>
          <dgm:bulletEnabled val="1"/>
        </dgm:presLayoutVars>
      </dgm:prSet>
      <dgm:spPr/>
    </dgm:pt>
  </dgm:ptLst>
  <dgm:cxnLst>
    <dgm:cxn modelId="{FD755C2A-0EFC-43D9-AC3F-99C58C136016}" type="presOf" srcId="{A63D0F59-EC6E-431D-AF7E-BEA019DE22F7}" destId="{691D9F1E-F65B-4948-AD39-FDA7526DA0AA}" srcOrd="0" destOrd="0" presId="urn:microsoft.com/office/officeart/2005/8/layout/vList5"/>
    <dgm:cxn modelId="{F983072B-B23E-4141-A9E7-3BA9253F5E3C}" type="presOf" srcId="{2840651A-159A-4B3A-8CE1-256DF94E4CD4}" destId="{691D9F1E-F65B-4948-AD39-FDA7526DA0AA}" srcOrd="0" destOrd="1" presId="urn:microsoft.com/office/officeart/2005/8/layout/vList5"/>
    <dgm:cxn modelId="{C141BDA4-FD3D-42F3-A0F0-B9AF18CE8825}" srcId="{FF05C603-78EF-49EE-A0D7-A9AFA18224DC}" destId="{2840651A-159A-4B3A-8CE1-256DF94E4CD4}" srcOrd="1" destOrd="0" parTransId="{DF4AFBB1-4931-4E60-A450-99F565FF00D1}" sibTransId="{32A64F43-BC35-4D51-B5FE-8FB77669ECDF}"/>
    <dgm:cxn modelId="{8B64C0AB-E704-4757-B9DA-84F7B53D6EA7}" type="presOf" srcId="{FF05C603-78EF-49EE-A0D7-A9AFA18224DC}" destId="{1AA6ED83-F1C2-40C5-8882-3ECEDE945F16}" srcOrd="0" destOrd="0" presId="urn:microsoft.com/office/officeart/2005/8/layout/vList5"/>
    <dgm:cxn modelId="{C1FDEED0-2A42-4ED3-B6A9-B25039F62B67}" type="presOf" srcId="{372663F7-465E-4044-B0AD-8FCD6694B7D4}" destId="{3B89E0A4-AB04-4FDB-90DC-3DF3F13489B1}" srcOrd="0" destOrd="0" presId="urn:microsoft.com/office/officeart/2005/8/layout/vList5"/>
    <dgm:cxn modelId="{1E34C8EE-0011-49BF-805C-55F9633510AD}" srcId="{372663F7-465E-4044-B0AD-8FCD6694B7D4}" destId="{FF05C603-78EF-49EE-A0D7-A9AFA18224DC}" srcOrd="0" destOrd="0" parTransId="{BE23E5DB-CAC3-471F-AC57-78D3762789C3}" sibTransId="{47C7651D-B3F7-486F-87BC-5F3ECEE84CE1}"/>
    <dgm:cxn modelId="{07CBBCFF-C9BC-49E1-8874-C9EA8CBEDD8C}" srcId="{FF05C603-78EF-49EE-A0D7-A9AFA18224DC}" destId="{A63D0F59-EC6E-431D-AF7E-BEA019DE22F7}" srcOrd="0" destOrd="0" parTransId="{D9318909-468C-4C5C-B204-0D8243B414F6}" sibTransId="{37C6EAFF-FEB4-4C23-ACB4-31299911D83E}"/>
    <dgm:cxn modelId="{F5B44054-30B3-4432-828D-253550FAA8DD}" type="presParOf" srcId="{3B89E0A4-AB04-4FDB-90DC-3DF3F13489B1}" destId="{91D41769-EE55-474A-93ED-EA908D4003AA}" srcOrd="0" destOrd="0" presId="urn:microsoft.com/office/officeart/2005/8/layout/vList5"/>
    <dgm:cxn modelId="{4A78B301-9FCE-41AB-804E-51DE428029D7}" type="presParOf" srcId="{91D41769-EE55-474A-93ED-EA908D4003AA}" destId="{1AA6ED83-F1C2-40C5-8882-3ECEDE945F16}" srcOrd="0" destOrd="0" presId="urn:microsoft.com/office/officeart/2005/8/layout/vList5"/>
    <dgm:cxn modelId="{BEC2446D-2683-416C-9A01-4498F01171AD}" type="presParOf" srcId="{91D41769-EE55-474A-93ED-EA908D4003AA}" destId="{691D9F1E-F65B-4948-AD39-FDA7526DA0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A2C86-69A8-4C1B-BDFB-47977DD50A01}">
      <dsp:nvSpPr>
        <dsp:cNvPr id="0" name=""/>
        <dsp:cNvSpPr/>
      </dsp:nvSpPr>
      <dsp:spPr>
        <a:xfrm rot="5400000">
          <a:off x="4831246" y="-2349480"/>
          <a:ext cx="922779" cy="568853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Publication year: Choose the newer one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Author: Is he/she a researcher in this field?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Edition: Updated editions</a:t>
          </a:r>
          <a:endParaRPr kumimoji="1" lang="ja-JP" altLang="en-US" sz="1800" kern="1200" dirty="0"/>
        </a:p>
      </dsp:txBody>
      <dsp:txXfrm rot="-5400000">
        <a:off x="2448368" y="78444"/>
        <a:ext cx="5643489" cy="832687"/>
      </dsp:txXfrm>
    </dsp:sp>
    <dsp:sp modelId="{5FF457D9-18DD-43EA-8EB3-14A4F9070DDD}">
      <dsp:nvSpPr>
        <dsp:cNvPr id="0" name=""/>
        <dsp:cNvSpPr/>
      </dsp:nvSpPr>
      <dsp:spPr>
        <a:xfrm>
          <a:off x="353" y="3"/>
          <a:ext cx="2447662" cy="989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3200" kern="1200" dirty="0"/>
            <a:t>Colophon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(publication data)</a:t>
          </a:r>
          <a:endParaRPr kumimoji="1" lang="ja-JP" altLang="en-US" sz="2000" kern="1200" dirty="0"/>
        </a:p>
      </dsp:txBody>
      <dsp:txXfrm>
        <a:off x="48663" y="48313"/>
        <a:ext cx="2351042" cy="893012"/>
      </dsp:txXfrm>
    </dsp:sp>
    <dsp:sp modelId="{AA58C6CD-29DD-427A-9B21-DD39D2653116}">
      <dsp:nvSpPr>
        <dsp:cNvPr id="0" name=""/>
        <dsp:cNvSpPr/>
      </dsp:nvSpPr>
      <dsp:spPr>
        <a:xfrm rot="5400000">
          <a:off x="5010182" y="-1474838"/>
          <a:ext cx="550867" cy="569024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Check objective and assumed readers (e.g. “For undergraduate students…” )</a:t>
          </a:r>
          <a:endParaRPr kumimoji="1" lang="ja-JP" altLang="en-US" sz="1800" kern="1200" dirty="0"/>
        </a:p>
      </dsp:txBody>
      <dsp:txXfrm rot="-5400000">
        <a:off x="2440493" y="1121742"/>
        <a:ext cx="5663356" cy="497085"/>
      </dsp:txXfrm>
    </dsp:sp>
    <dsp:sp modelId="{8CBABE2D-6BFB-4765-8E5B-7FD81BFB81D8}">
      <dsp:nvSpPr>
        <dsp:cNvPr id="0" name=""/>
        <dsp:cNvSpPr/>
      </dsp:nvSpPr>
      <dsp:spPr>
        <a:xfrm>
          <a:off x="353" y="1025993"/>
          <a:ext cx="2440139" cy="688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Preface</a:t>
          </a:r>
          <a:endParaRPr kumimoji="1" lang="ja-JP" altLang="en-US" sz="3200" kern="1200" dirty="0"/>
        </a:p>
      </dsp:txBody>
      <dsp:txXfrm>
        <a:off x="33967" y="1059607"/>
        <a:ext cx="2372911" cy="621355"/>
      </dsp:txXfrm>
    </dsp:sp>
    <dsp:sp modelId="{E129931B-5872-49C4-9336-91685A882C02}">
      <dsp:nvSpPr>
        <dsp:cNvPr id="0" name=""/>
        <dsp:cNvSpPr/>
      </dsp:nvSpPr>
      <dsp:spPr>
        <a:xfrm rot="5400000">
          <a:off x="5012593" y="-754441"/>
          <a:ext cx="550867" cy="569548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Grasp outline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Search for required topics</a:t>
          </a:r>
          <a:endParaRPr kumimoji="1" lang="ja-JP" altLang="en-US" sz="1800" kern="1200" dirty="0"/>
        </a:p>
      </dsp:txBody>
      <dsp:txXfrm rot="-5400000">
        <a:off x="2440287" y="1844756"/>
        <a:ext cx="5668589" cy="497085"/>
      </dsp:txXfrm>
    </dsp:sp>
    <dsp:sp modelId="{78CD5427-25F7-4C79-9152-80707720E2F9}">
      <dsp:nvSpPr>
        <dsp:cNvPr id="0" name=""/>
        <dsp:cNvSpPr/>
      </dsp:nvSpPr>
      <dsp:spPr>
        <a:xfrm>
          <a:off x="353" y="1749006"/>
          <a:ext cx="2439933" cy="688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Table of Contents</a:t>
          </a:r>
          <a:endParaRPr kumimoji="1" lang="ja-JP" altLang="en-US" sz="2400" kern="1200" dirty="0"/>
        </a:p>
      </dsp:txBody>
      <dsp:txXfrm>
        <a:off x="33967" y="1782620"/>
        <a:ext cx="2372705" cy="621355"/>
      </dsp:txXfrm>
    </dsp:sp>
    <dsp:sp modelId="{2C6E5DBA-AAE3-4043-8325-5186D9C5BA0D}">
      <dsp:nvSpPr>
        <dsp:cNvPr id="0" name=""/>
        <dsp:cNvSpPr/>
      </dsp:nvSpPr>
      <dsp:spPr>
        <a:xfrm rot="5400000">
          <a:off x="5013542" y="-31231"/>
          <a:ext cx="550867" cy="569508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Search for required topic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Check keywords  (further clues)</a:t>
          </a:r>
          <a:endParaRPr kumimoji="1" lang="ja-JP" altLang="en-US" sz="1800" kern="1200" dirty="0"/>
        </a:p>
      </dsp:txBody>
      <dsp:txXfrm rot="-5400000">
        <a:off x="2441433" y="2567769"/>
        <a:ext cx="5668196" cy="497085"/>
      </dsp:txXfrm>
    </dsp:sp>
    <dsp:sp modelId="{CB4A0D83-6708-45CF-A11C-C9D3FEB958DF}">
      <dsp:nvSpPr>
        <dsp:cNvPr id="0" name=""/>
        <dsp:cNvSpPr/>
      </dsp:nvSpPr>
      <dsp:spPr>
        <a:xfrm>
          <a:off x="353" y="2472020"/>
          <a:ext cx="2441079" cy="688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ja-JP" sz="3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Index</a:t>
          </a:r>
          <a:endParaRPr kumimoji="1" lang="ja-JP" altLang="en-US" sz="3200" kern="1200" dirty="0">
            <a:latin typeface="+mn-lt"/>
          </a:endParaRPr>
        </a:p>
      </dsp:txBody>
      <dsp:txXfrm>
        <a:off x="33967" y="2505634"/>
        <a:ext cx="2373851" cy="621355"/>
      </dsp:txXfrm>
    </dsp:sp>
    <dsp:sp modelId="{B821550A-5896-4AC7-9E37-022069F55B4E}">
      <dsp:nvSpPr>
        <dsp:cNvPr id="0" name=""/>
        <dsp:cNvSpPr/>
      </dsp:nvSpPr>
      <dsp:spPr>
        <a:xfrm rot="5400000">
          <a:off x="5008409" y="694367"/>
          <a:ext cx="550867" cy="568991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>
              <a:ea typeface="ＭＳ Ｐゴシック" charset="-128"/>
            </a:rPr>
            <a:t>References </a:t>
          </a:r>
          <a:r>
            <a:rPr lang="en-US" altLang="ja-JP" sz="1800" kern="1200" dirty="0">
              <a:ea typeface="ＭＳ Ｐゴシック" charset="-128"/>
            </a:rPr>
            <a:t>to be read next and  to know basic references</a:t>
          </a:r>
          <a:endParaRPr kumimoji="1" lang="ja-JP" altLang="en-US" sz="1800" kern="1200" dirty="0"/>
        </a:p>
      </dsp:txBody>
      <dsp:txXfrm rot="-5400000">
        <a:off x="2438886" y="3290782"/>
        <a:ext cx="5663024" cy="497085"/>
      </dsp:txXfrm>
    </dsp:sp>
    <dsp:sp modelId="{7D6F5D1D-029F-4CF8-9246-F2B3241E747F}">
      <dsp:nvSpPr>
        <dsp:cNvPr id="0" name=""/>
        <dsp:cNvSpPr/>
      </dsp:nvSpPr>
      <dsp:spPr>
        <a:xfrm>
          <a:off x="353" y="3195033"/>
          <a:ext cx="2438531" cy="688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ja-JP" sz="3200" b="0" kern="1200" dirty="0">
              <a:solidFill>
                <a:schemeClr val="bg1"/>
              </a:solidFill>
            </a:rPr>
            <a:t>References</a:t>
          </a:r>
          <a:endParaRPr kumimoji="1" lang="ja-JP" altLang="en-US" sz="3200" kern="1200" dirty="0"/>
        </a:p>
      </dsp:txBody>
      <dsp:txXfrm>
        <a:off x="33967" y="3228647"/>
        <a:ext cx="2371303" cy="621355"/>
      </dsp:txXfrm>
    </dsp:sp>
    <dsp:sp modelId="{691D9F1E-F65B-4948-AD39-FDA7526DA0AA}">
      <dsp:nvSpPr>
        <dsp:cNvPr id="0" name=""/>
        <dsp:cNvSpPr/>
      </dsp:nvSpPr>
      <dsp:spPr>
        <a:xfrm rot="5400000">
          <a:off x="5011190" y="1417172"/>
          <a:ext cx="550867" cy="569033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Highly Cited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Used by many</a:t>
          </a:r>
          <a:endParaRPr kumimoji="1" lang="ja-JP" altLang="en-US" sz="1800" kern="1200" dirty="0"/>
        </a:p>
      </dsp:txBody>
      <dsp:txXfrm rot="-5400000">
        <a:off x="2441458" y="4013796"/>
        <a:ext cx="5663441" cy="497085"/>
      </dsp:txXfrm>
    </dsp:sp>
    <dsp:sp modelId="{1AA6ED83-F1C2-40C5-8882-3ECEDE945F16}">
      <dsp:nvSpPr>
        <dsp:cNvPr id="0" name=""/>
        <dsp:cNvSpPr/>
      </dsp:nvSpPr>
      <dsp:spPr>
        <a:xfrm>
          <a:off x="353" y="3918046"/>
          <a:ext cx="2441104" cy="688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Others</a:t>
          </a:r>
          <a:endParaRPr kumimoji="1" lang="ja-JP" altLang="en-US" sz="3200" kern="1200" dirty="0"/>
        </a:p>
      </dsp:txBody>
      <dsp:txXfrm>
        <a:off x="33967" y="3951660"/>
        <a:ext cx="2373876" cy="621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A2C86-69A8-4C1B-BDFB-47977DD50A01}">
      <dsp:nvSpPr>
        <dsp:cNvPr id="0" name=""/>
        <dsp:cNvSpPr/>
      </dsp:nvSpPr>
      <dsp:spPr>
        <a:xfrm rot="5400000">
          <a:off x="5168143" y="-2589772"/>
          <a:ext cx="811035" cy="599058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Year: Newer  (excl.: classics, basic)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Journal, author</a:t>
          </a:r>
          <a:r>
            <a:rPr lang="ja-JP" altLang="en-US" sz="1800" kern="1200" dirty="0">
              <a:ea typeface="ＭＳ Ｐゴシック" charset="-128"/>
            </a:rPr>
            <a:t>：</a:t>
          </a:r>
          <a:r>
            <a:rPr lang="en-US" altLang="ja-JP" sz="1800" kern="1200" dirty="0">
              <a:ea typeface="ＭＳ Ｐゴシック" charset="-128"/>
            </a:rPr>
            <a:t>reputation in the field</a:t>
          </a:r>
          <a:endParaRPr kumimoji="1" lang="ja-JP" altLang="en-US" sz="1800" kern="1200" dirty="0"/>
        </a:p>
      </dsp:txBody>
      <dsp:txXfrm rot="-5400000">
        <a:off x="2578371" y="39591"/>
        <a:ext cx="5950990" cy="731853"/>
      </dsp:txXfrm>
    </dsp:sp>
    <dsp:sp modelId="{5FF457D9-18DD-43EA-8EB3-14A4F9070DDD}">
      <dsp:nvSpPr>
        <dsp:cNvPr id="0" name=""/>
        <dsp:cNvSpPr/>
      </dsp:nvSpPr>
      <dsp:spPr>
        <a:xfrm>
          <a:off x="371" y="16590"/>
          <a:ext cx="2577626" cy="776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/>
            <a:t>Bibliographic information</a:t>
          </a:r>
          <a:endParaRPr kumimoji="1" lang="ja-JP" altLang="en-US" sz="2800" kern="1200" dirty="0"/>
        </a:p>
      </dsp:txBody>
      <dsp:txXfrm>
        <a:off x="38261" y="54480"/>
        <a:ext cx="2501846" cy="700408"/>
      </dsp:txXfrm>
    </dsp:sp>
    <dsp:sp modelId="{AA58C6CD-29DD-427A-9B21-DD39D2653116}">
      <dsp:nvSpPr>
        <dsp:cNvPr id="0" name=""/>
        <dsp:cNvSpPr/>
      </dsp:nvSpPr>
      <dsp:spPr>
        <a:xfrm rot="5400000">
          <a:off x="5280889" y="-1835909"/>
          <a:ext cx="570758" cy="5992384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Grasp the content of the outline</a:t>
          </a:r>
          <a:endParaRPr kumimoji="1" lang="ja-JP" altLang="en-US" sz="1800" kern="1200" dirty="0"/>
        </a:p>
      </dsp:txBody>
      <dsp:txXfrm rot="-5400000">
        <a:off x="2570076" y="902766"/>
        <a:ext cx="5964522" cy="515034"/>
      </dsp:txXfrm>
    </dsp:sp>
    <dsp:sp modelId="{8CBABE2D-6BFB-4765-8E5B-7FD81BFB81D8}">
      <dsp:nvSpPr>
        <dsp:cNvPr id="0" name=""/>
        <dsp:cNvSpPr/>
      </dsp:nvSpPr>
      <dsp:spPr>
        <a:xfrm>
          <a:off x="371" y="847873"/>
          <a:ext cx="2569703" cy="713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Abstract</a:t>
          </a:r>
          <a:endParaRPr kumimoji="1" lang="ja-JP" altLang="en-US" sz="3200" kern="1200" dirty="0"/>
        </a:p>
      </dsp:txBody>
      <dsp:txXfrm>
        <a:off x="35199" y="882701"/>
        <a:ext cx="2500047" cy="643791"/>
      </dsp:txXfrm>
    </dsp:sp>
    <dsp:sp modelId="{E129931B-5872-49C4-9336-91685A882C02}">
      <dsp:nvSpPr>
        <dsp:cNvPr id="0" name=""/>
        <dsp:cNvSpPr/>
      </dsp:nvSpPr>
      <dsp:spPr>
        <a:xfrm rot="5400000">
          <a:off x="5203904" y="-1081034"/>
          <a:ext cx="729805" cy="5997895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Look for required topic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Check for terminology (clues for next inquiry)</a:t>
          </a:r>
          <a:endParaRPr kumimoji="1" lang="ja-JP" altLang="en-US" sz="1800" kern="1200" dirty="0"/>
        </a:p>
      </dsp:txBody>
      <dsp:txXfrm rot="-5400000">
        <a:off x="2569859" y="1588637"/>
        <a:ext cx="5962269" cy="658553"/>
      </dsp:txXfrm>
    </dsp:sp>
    <dsp:sp modelId="{78CD5427-25F7-4C79-9152-80707720E2F9}">
      <dsp:nvSpPr>
        <dsp:cNvPr id="0" name=""/>
        <dsp:cNvSpPr/>
      </dsp:nvSpPr>
      <dsp:spPr>
        <a:xfrm>
          <a:off x="371" y="1605172"/>
          <a:ext cx="2569487" cy="713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/>
            <a:t>Keywords</a:t>
          </a:r>
          <a:endParaRPr kumimoji="1" lang="ja-JP" altLang="en-US" sz="2800" kern="1200" dirty="0"/>
        </a:p>
      </dsp:txBody>
      <dsp:txXfrm>
        <a:off x="35199" y="1640000"/>
        <a:ext cx="2499831" cy="643791"/>
      </dsp:txXfrm>
    </dsp:sp>
    <dsp:sp modelId="{2C6E5DBA-AAE3-4043-8325-5186D9C5BA0D}">
      <dsp:nvSpPr>
        <dsp:cNvPr id="0" name=""/>
        <dsp:cNvSpPr/>
      </dsp:nvSpPr>
      <dsp:spPr>
        <a:xfrm rot="5400000">
          <a:off x="5240841" y="-307304"/>
          <a:ext cx="657930" cy="599748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No references  </a:t>
          </a:r>
          <a:r>
            <a:rPr kumimoji="1" lang="ja-JP" altLang="en-US" sz="1800" kern="1200" dirty="0"/>
            <a:t>→ </a:t>
          </a:r>
          <a:r>
            <a:rPr kumimoji="1" lang="en-US" altLang="ja-JP" sz="1800" kern="1200" dirty="0"/>
            <a:t>It is </a:t>
          </a:r>
          <a:r>
            <a:rPr kumimoji="1" lang="en-US" altLang="ja-JP" sz="1800" u="sng" kern="1200" dirty="0"/>
            <a:t>not</a:t>
          </a:r>
          <a:r>
            <a:rPr kumimoji="1" lang="en-US" altLang="ja-JP" sz="1800" kern="1200" dirty="0"/>
            <a:t> academic article</a:t>
          </a:r>
          <a:endParaRPr kumimoji="1" lang="ja-JP" altLang="en-US" sz="1800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Search for reference to read next</a:t>
          </a:r>
          <a:endParaRPr kumimoji="1" lang="ja-JP" altLang="en-US" sz="1800" kern="1200" dirty="0"/>
        </a:p>
      </dsp:txBody>
      <dsp:txXfrm rot="-5400000">
        <a:off x="2571066" y="2394588"/>
        <a:ext cx="5965364" cy="593696"/>
      </dsp:txXfrm>
    </dsp:sp>
    <dsp:sp modelId="{CB4A0D83-6708-45CF-A11C-C9D3FEB958DF}">
      <dsp:nvSpPr>
        <dsp:cNvPr id="0" name=""/>
        <dsp:cNvSpPr/>
      </dsp:nvSpPr>
      <dsp:spPr>
        <a:xfrm>
          <a:off x="371" y="2363842"/>
          <a:ext cx="2570693" cy="655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References</a:t>
          </a:r>
          <a:endParaRPr kumimoji="1" lang="ja-JP" altLang="en-US" sz="3200" kern="1200" dirty="0"/>
        </a:p>
      </dsp:txBody>
      <dsp:txXfrm>
        <a:off x="32355" y="2395826"/>
        <a:ext cx="2506725" cy="591219"/>
      </dsp:txXfrm>
    </dsp:sp>
    <dsp:sp modelId="{B821550A-5896-4AC7-9E37-022069F55B4E}">
      <dsp:nvSpPr>
        <dsp:cNvPr id="0" name=""/>
        <dsp:cNvSpPr/>
      </dsp:nvSpPr>
      <dsp:spPr>
        <a:xfrm rot="5400000">
          <a:off x="5287555" y="411973"/>
          <a:ext cx="570758" cy="599203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800" kern="1200" dirty="0">
              <a:ea typeface="ＭＳ Ｐゴシック" charset="-128"/>
            </a:rPr>
            <a:t>Mentioned, cited by many people &lt;Highly cited&gt;</a:t>
          </a:r>
          <a:endParaRPr kumimoji="1" lang="ja-JP" altLang="en-US" sz="1800" kern="1200" dirty="0"/>
        </a:p>
      </dsp:txBody>
      <dsp:txXfrm rot="-5400000">
        <a:off x="2576917" y="3150473"/>
        <a:ext cx="5964173" cy="515034"/>
      </dsp:txXfrm>
    </dsp:sp>
    <dsp:sp modelId="{7D6F5D1D-029F-4CF8-9246-F2B3241E747F}">
      <dsp:nvSpPr>
        <dsp:cNvPr id="0" name=""/>
        <dsp:cNvSpPr/>
      </dsp:nvSpPr>
      <dsp:spPr>
        <a:xfrm>
          <a:off x="371" y="3056073"/>
          <a:ext cx="2568011" cy="713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Citation</a:t>
          </a:r>
          <a:endParaRPr kumimoji="1" lang="ja-JP" altLang="en-US" sz="3200" kern="1200" dirty="0"/>
        </a:p>
      </dsp:txBody>
      <dsp:txXfrm>
        <a:off x="35199" y="3090901"/>
        <a:ext cx="2498355" cy="643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D9F1E-F65B-4948-AD39-FDA7526DA0AA}">
      <dsp:nvSpPr>
        <dsp:cNvPr id="0" name=""/>
        <dsp:cNvSpPr/>
      </dsp:nvSpPr>
      <dsp:spPr>
        <a:xfrm rot="5400000">
          <a:off x="5125307" y="-2564414"/>
          <a:ext cx="863645" cy="599247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Logic, neutrality, diversity, scientific basis</a:t>
          </a:r>
          <a:endParaRPr kumimoji="1" lang="ja-JP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/>
            <a:t>Popularity of topic, uniqueness of view</a:t>
          </a:r>
          <a:endParaRPr kumimoji="1" lang="ja-JP" altLang="en-US" sz="1800" kern="1200" dirty="0"/>
        </a:p>
      </dsp:txBody>
      <dsp:txXfrm rot="-5400000">
        <a:off x="2560893" y="42160"/>
        <a:ext cx="5950313" cy="779325"/>
      </dsp:txXfrm>
    </dsp:sp>
    <dsp:sp modelId="{1AA6ED83-F1C2-40C5-8882-3ECEDE945F16}">
      <dsp:nvSpPr>
        <dsp:cNvPr id="0" name=""/>
        <dsp:cNvSpPr/>
      </dsp:nvSpPr>
      <dsp:spPr>
        <a:xfrm>
          <a:off x="2878" y="4015"/>
          <a:ext cx="2570720" cy="856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Body of article</a:t>
          </a:r>
          <a:endParaRPr kumimoji="1" lang="ja-JP" altLang="en-US" sz="3200" kern="1200" dirty="0"/>
        </a:p>
      </dsp:txBody>
      <dsp:txXfrm>
        <a:off x="44670" y="45807"/>
        <a:ext cx="2487136" cy="77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8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4" name="ノート プレースホルダー 3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526F-E27C-498B-AB02-AACD0249B5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0754" y="9446295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20F29769-FBB6-4734-8547-232D59270119}" type="slidenum">
              <a:rPr lang="en-US" altLang="ja-JP" sz="1200" smtClean="0">
                <a:ea typeface="ＭＳ Ｐゴシック" charset="-128"/>
              </a:rPr>
              <a:pPr/>
              <a:t>1</a:t>
            </a:fld>
            <a:endParaRPr lang="en-US" altLang="ja-JP" sz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0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B1FB7A49-B331-4C1E-9947-E8F763F901D1}" type="slidenum">
              <a:rPr lang="en-US" altLang="ja-JP" smtClean="0">
                <a:ea typeface="ＭＳ Ｐゴシック" charset="-128"/>
              </a:rPr>
              <a:pPr/>
              <a:t>10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63492" name="スライド イメージ プレースホルダ 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</p:spTree>
    <p:extLst>
      <p:ext uri="{BB962C8B-B14F-4D97-AF65-F5344CB8AC3E}">
        <p14:creationId xmlns:p14="http://schemas.microsoft.com/office/powerpoint/2010/main" val="162806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1" y="4753645"/>
            <a:ext cx="5977086" cy="5113338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CBA192C8-ED65-4E25-A0BF-F4F7A264AC10}" type="slidenum">
              <a:rPr lang="en-US" altLang="ja-JP" smtClean="0">
                <a:ea typeface="ＭＳ Ｐゴシック" charset="-128"/>
              </a:rPr>
              <a:pPr/>
              <a:t>11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51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8392D1D7-E22D-4DBD-8A57-D1F02017CC57}" type="slidenum">
              <a:rPr lang="en-US" altLang="ja-JP" smtClean="0">
                <a:ea typeface="ＭＳ Ｐゴシック" charset="-128"/>
              </a:rPr>
              <a:pPr/>
              <a:t>12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264" y="4824883"/>
            <a:ext cx="6119961" cy="5113338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796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636AF99A-70D9-43C1-8994-00A14ECCAC77}" type="slidenum">
              <a:rPr lang="en-US" altLang="ja-JP" smtClean="0">
                <a:ea typeface="ＭＳ Ｐゴシック" charset="-128"/>
              </a:rPr>
              <a:pPr/>
              <a:t>13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903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AF441E58-A422-4BED-9339-E59A6F88B1D1}" type="slidenum">
              <a:rPr lang="ja-JP" altLang="en-US" smtClean="0">
                <a:latin typeface="Arial" charset="0"/>
                <a:ea typeface="ＭＳ Ｐゴシック" charset="-128"/>
              </a:rPr>
              <a:pPr/>
              <a:t>14</a:t>
            </a:fld>
            <a:endParaRPr lang="ja-JP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753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72D003BF-4C1B-4E17-9280-B142473ACE00}" type="slidenum">
              <a:rPr lang="ja-JP" altLang="en-US" smtClean="0">
                <a:latin typeface="Arial" charset="0"/>
                <a:ea typeface="ＭＳ Ｐゴシック" charset="-128"/>
              </a:rPr>
              <a:pPr/>
              <a:t>15</a:t>
            </a:fld>
            <a:endParaRPr lang="ja-JP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07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/>
          <a:lstStyle/>
          <a:p>
            <a:fld id="{E681918C-0083-4B2D-8775-30E486746F2A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6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38D91C04-3F05-452F-9009-C55F69453772}" type="slidenum">
              <a:rPr lang="ja-JP" altLang="en-US" smtClean="0">
                <a:ea typeface="ＭＳ Ｐゴシック" charset="-128"/>
              </a:rPr>
              <a:pPr/>
              <a:t>17</a:t>
            </a:fld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884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92BCE4E0-A88B-49E9-A83E-F0DECF8A0490}" type="slidenum">
              <a:rPr lang="ja-JP" altLang="en-US" smtClean="0">
                <a:latin typeface="Arial" charset="0"/>
                <a:ea typeface="ＭＳ Ｐゴシック" charset="-128"/>
              </a:rPr>
              <a:pPr/>
              <a:t>18</a:t>
            </a:fld>
            <a:endParaRPr lang="ja-JP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64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F0489BE2-3BAA-470E-9C43-5B959C5FE03F}" type="slidenum">
              <a:rPr lang="en-US" altLang="ja-JP" smtClean="0">
                <a:ea typeface="ＭＳ Ｐゴシック" charset="-128"/>
              </a:rPr>
              <a:pPr/>
              <a:t>19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32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9C55D443-FAC8-483B-BF39-81CAF1FB1ADA}" type="slidenum">
              <a:rPr lang="en-US" altLang="ja-JP" sz="1200" smtClean="0">
                <a:ea typeface="ＭＳ Ｐゴシック" charset="-128"/>
              </a:rPr>
              <a:pPr/>
              <a:t>2</a:t>
            </a:fld>
            <a:endParaRPr lang="en-US" altLang="ja-JP" sz="1200" dirty="0">
              <a:ea typeface="ＭＳ Ｐゴシック" charset="-128"/>
            </a:endParaRPr>
          </a:p>
        </p:txBody>
      </p:sp>
      <p:sp>
        <p:nvSpPr>
          <p:cNvPr id="5325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325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ln/>
        </p:spPr>
        <p:txBody>
          <a:bodyPr/>
          <a:lstStyle/>
          <a:p>
            <a:pPr eaLnBrk="1" hangingPunct="1"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99924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</p:spPr>
        <p:txBody>
          <a:bodyPr/>
          <a:lstStyle/>
          <a:p>
            <a:endParaRPr lang="en-US" altLang="ja-JP" dirty="0">
              <a:sym typeface="Wingdings" pitchFamily="2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/>
          <a:lstStyle/>
          <a:p>
            <a:fld id="{E681918C-0083-4B2D-8775-30E486746F2A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7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AB70A19-A2A1-4BFD-A077-4D82285A3902}" type="slidenum">
              <a:rPr lang="en-US" altLang="ja-JP" sz="1200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21</a:t>
            </a:fld>
            <a:endParaRPr lang="en-US" altLang="ja-JP" sz="120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38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AB70A19-A2A1-4BFD-A077-4D82285A3902}" type="slidenum">
              <a:rPr lang="en-US" altLang="ja-JP" sz="1200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22</a:t>
            </a:fld>
            <a:endParaRPr lang="en-US" altLang="ja-JP" sz="120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301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EF8EC03C-652D-4DED-8B3F-4A9C58581FF6}" type="slidenum">
              <a:rPr lang="en-US" altLang="ja-JP" smtClean="0">
                <a:ea typeface="ＭＳ Ｐゴシック" charset="-128"/>
              </a:rPr>
              <a:pPr/>
              <a:t>23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854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0012E955-56E6-41DC-95A5-8135E388A606}" type="slidenum">
              <a:rPr lang="en-US" altLang="ja-JP" smtClean="0">
                <a:ea typeface="ＭＳ Ｐゴシック" charset="-128"/>
              </a:rPr>
              <a:pPr/>
              <a:t>24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3638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5834719E-E6B9-45B5-AFB9-47BF9DC33CF2}" type="slidenum">
              <a:rPr lang="en-US" altLang="ja-JP" smtClean="0">
                <a:ea typeface="ＭＳ Ｐゴシック" charset="-128"/>
              </a:rPr>
              <a:pPr/>
              <a:t>25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45235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293072E2-E946-4CD5-B345-DF895A3508B0}" type="slidenum">
              <a:rPr lang="en-US" altLang="ja-JP" smtClean="0">
                <a:ea typeface="ＭＳ Ｐゴシック" charset="-128"/>
              </a:rPr>
              <a:pPr/>
              <a:t>26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219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8C8C4941-25CB-4623-9B44-C779DB1B0A23}" type="slidenum">
              <a:rPr lang="en-US" altLang="ja-JP" smtClean="0">
                <a:ea typeface="ＭＳ Ｐゴシック" charset="-128"/>
              </a:rPr>
              <a:pPr/>
              <a:t>27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77486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7BFE92E6-4F59-4CDB-B555-9EBC28F0A2F2}" type="slidenum">
              <a:rPr lang="en-US" altLang="ja-JP" smtClean="0">
                <a:ea typeface="ＭＳ Ｐゴシック" charset="-128"/>
              </a:rPr>
              <a:pPr/>
              <a:t>28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5057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80900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7CD4769F-C747-4CBA-87F7-AEAB4636E943}" type="slidenum">
              <a:rPr lang="en-US" altLang="ja-JP" smtClean="0">
                <a:ea typeface="ＭＳ Ｐゴシック" charset="-128"/>
              </a:rPr>
              <a:pPr/>
              <a:t>29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28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84E65238-409B-474C-8A24-0DB072978715}" type="slidenum">
              <a:rPr lang="en-US" altLang="ja-JP" smtClean="0">
                <a:ea typeface="ＭＳ Ｐゴシック" charset="-128"/>
              </a:rPr>
              <a:pPr/>
              <a:t>3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7114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7373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8A2C71A2-D4A7-4C0D-9999-65242CE7D331}" type="slidenum">
              <a:rPr lang="ja-JP" altLang="en-US"/>
              <a:pPr/>
              <a:t>30</a:t>
            </a:fld>
            <a:endParaRPr lang="ja-JP" altLang="en-US"/>
          </a:p>
        </p:txBody>
      </p:sp>
      <p:sp>
        <p:nvSpPr>
          <p:cNvPr id="73732" name="スライド イメージ プレースホルダー 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</p:spTree>
    <p:extLst>
      <p:ext uri="{BB962C8B-B14F-4D97-AF65-F5344CB8AC3E}">
        <p14:creationId xmlns:p14="http://schemas.microsoft.com/office/powerpoint/2010/main" val="3649037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5779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B9F79847-99D7-48E5-B0E2-BE0F38016F57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75780" name="スライド イメージ プレースホルダ 8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</p:spTree>
    <p:extLst>
      <p:ext uri="{BB962C8B-B14F-4D97-AF65-F5344CB8AC3E}">
        <p14:creationId xmlns:p14="http://schemas.microsoft.com/office/powerpoint/2010/main" val="1327691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77827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19104872-5601-45AF-BE99-39224460794B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77828" name="スライド イメージ プレースホルダ 8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</p:spTree>
    <p:extLst>
      <p:ext uri="{BB962C8B-B14F-4D97-AF65-F5344CB8AC3E}">
        <p14:creationId xmlns:p14="http://schemas.microsoft.com/office/powerpoint/2010/main" val="181733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83971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DC6B629F-B08E-49CE-A90E-8A5271ACFE19}" type="slidenum">
              <a:rPr lang="en-US" altLang="ja-JP" smtClean="0">
                <a:ea typeface="ＭＳ Ｐゴシック" charset="-128"/>
              </a:rPr>
              <a:pPr/>
              <a:t>33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3972" name="スライド イメージ プレースホルダ 8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</p:spTree>
    <p:extLst>
      <p:ext uri="{BB962C8B-B14F-4D97-AF65-F5344CB8AC3E}">
        <p14:creationId xmlns:p14="http://schemas.microsoft.com/office/powerpoint/2010/main" val="613385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81925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4B45175D-B209-4A8C-9342-3CCFF841FFB5}" type="slidenum">
              <a:rPr lang="en-US" altLang="ja-JP"/>
              <a:pPr/>
              <a:t>34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0389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547688" y="4897661"/>
            <a:ext cx="5715000" cy="468052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83973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pPr defTabSz="917575"/>
            <a:fld id="{2EBDEB66-3D8B-404E-A80E-29542EFF5EEB}" type="slidenum">
              <a:rPr lang="en-US" altLang="ja-JP"/>
              <a:pPr defTabSz="917575"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8620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4EA89C00-A4AE-40EA-AFB9-3679DBF7F4F1}" type="slidenum">
              <a:rPr lang="en-US" altLang="ja-JP" smtClean="0">
                <a:ea typeface="ＭＳ Ｐゴシック" charset="-128"/>
              </a:rPr>
              <a:pPr/>
              <a:t>36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820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88067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ACF68A4C-0B95-47AE-A6DE-2D203BCB2A22}" type="slidenum">
              <a:rPr lang="en-US" altLang="ja-JP" smtClean="0">
                <a:ea typeface="ＭＳ Ｐゴシック" charset="-128"/>
              </a:rPr>
              <a:pPr/>
              <a:t>37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8068" name="スライド イメージ プレースホルダ 8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</p:spTree>
    <p:extLst>
      <p:ext uri="{BB962C8B-B14F-4D97-AF65-F5344CB8AC3E}">
        <p14:creationId xmlns:p14="http://schemas.microsoft.com/office/powerpoint/2010/main" val="1731053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5ECF8342-45C4-40C7-8B38-1CFD1A29849F}" type="slidenum">
              <a:rPr lang="en-US" altLang="ja-JP" smtClean="0">
                <a:ea typeface="ＭＳ Ｐゴシック" charset="-128"/>
              </a:rPr>
              <a:pPr/>
              <a:t>38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2139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9421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215900" y="4897661"/>
            <a:ext cx="6364288" cy="4749577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94213" name="スライド番号プレースホルダ 4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pPr defTabSz="917575"/>
            <a:fld id="{DB9977C9-23D3-438A-A49D-5EE5AAAB014E}" type="slidenum">
              <a:rPr lang="en-US" altLang="ja-JP"/>
              <a:pPr defTabSz="917575"/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485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E35A9151-E18E-4F0B-A6C4-CFA59D669411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400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9113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91140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54420005-6B17-4AE8-AD28-CCE17AF91ADB}" type="slidenum">
              <a:rPr lang="en-US" altLang="ja-JP" smtClean="0">
                <a:ea typeface="ＭＳ Ｐゴシック" charset="-128"/>
              </a:rPr>
              <a:pPr/>
              <a:t>40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67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17C21396-6DBB-412D-AFB3-649C12DAFFB7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16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E54267E7-2013-4E8E-AF6C-C49D2C522AEF}" type="slidenum">
              <a:rPr lang="en-US" altLang="ja-JP" smtClean="0">
                <a:ea typeface="ＭＳ Ｐゴシック" charset="-128"/>
              </a:rPr>
              <a:pPr/>
              <a:t>6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97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8A5F3474-0319-473F-A833-5971A2DE3700}" type="slidenum">
              <a:rPr lang="en-US" altLang="ja-JP" smtClean="0">
                <a:ea typeface="ＭＳ Ｐゴシック" charset="-128"/>
              </a:rPr>
              <a:pPr/>
              <a:t>7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81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7F402D35-A816-49BE-A6C5-6DF01CF91B4D}" type="slidenum">
              <a:rPr lang="en-US" altLang="ja-JP" smtClean="0">
                <a:ea typeface="ＭＳ Ｐゴシック" charset="-128"/>
              </a:rPr>
              <a:pPr/>
              <a:t>8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38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7688" y="465138"/>
            <a:ext cx="5715000" cy="4287837"/>
          </a:xfrm>
          <a:prstGeom prst="rect">
            <a:avLst/>
          </a:prstGeom>
          <a:ln/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50850" y="4826000"/>
            <a:ext cx="6048375" cy="4367213"/>
          </a:xfrm>
          <a:prstGeom prst="rect">
            <a:avLst/>
          </a:prstGeom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  <a:noFill/>
        </p:spPr>
        <p:txBody>
          <a:bodyPr/>
          <a:lstStyle/>
          <a:p>
            <a:fld id="{E3D7D8CA-1210-4BFF-A274-C122E0026CC8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6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8675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F37F-FCE9-499D-AE0D-FE43F0A340D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875" y="142875"/>
            <a:ext cx="5000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35FDBE-9184-4A5A-903D-92A3D61472E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9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2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0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>
            <a:lvl1pPr>
              <a:defRPr baseline="0">
                <a:solidFill>
                  <a:srgbClr val="17375E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F72B56-0F34-49B4-8E6A-65E759DB177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60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8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97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4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07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65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4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2130" y="15333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Font typeface="Wingdings" pitchFamily="2" charset="2"/>
              <a:buChar char="l"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2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7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6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9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4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8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6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91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5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7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2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2FB8-C8B6-4805-9E51-F3E9BFD87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5" r:id="rId2"/>
    <p:sldLayoutId id="2147484454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17375E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6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0" i="0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©2020 Nagoya University Library</a:t>
            </a:r>
            <a:endParaRPr lang="ja-JP" altLang="en-US" b="0" i="0" dirty="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1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l.nagoya-u.ac.jp/db/index_e.html#sinbu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39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ja-JP" sz="5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ja-JP" sz="4400" b="1" dirty="0">
                <a:solidFill>
                  <a:schemeClr val="tx2"/>
                </a:solidFill>
              </a:rPr>
              <a:t>Library</a:t>
            </a:r>
            <a:r>
              <a:rPr lang="ja-JP" altLang="en-US" sz="4400" b="1" dirty="0">
                <a:solidFill>
                  <a:schemeClr val="tx2"/>
                </a:solidFill>
              </a:rPr>
              <a:t> </a:t>
            </a:r>
            <a:r>
              <a:rPr lang="en-US" altLang="ja-JP" sz="4400" b="1" dirty="0">
                <a:solidFill>
                  <a:schemeClr val="tx2"/>
                </a:solidFill>
              </a:rPr>
              <a:t>Guidance for TAs of </a:t>
            </a:r>
            <a:br>
              <a:rPr lang="en-US" altLang="ja-JP" sz="4400" b="1" dirty="0">
                <a:solidFill>
                  <a:schemeClr val="tx2"/>
                </a:solidFill>
              </a:rPr>
            </a:br>
            <a:r>
              <a:rPr lang="en-US" altLang="ja-JP" sz="4400" b="1" dirty="0">
                <a:solidFill>
                  <a:schemeClr val="tx2"/>
                </a:solidFill>
              </a:rPr>
              <a:t>First-Year</a:t>
            </a:r>
            <a:r>
              <a:rPr lang="ja-JP" altLang="en-US" sz="4400" b="1" dirty="0">
                <a:solidFill>
                  <a:schemeClr val="tx2"/>
                </a:solidFill>
              </a:rPr>
              <a:t> </a:t>
            </a:r>
            <a:r>
              <a:rPr lang="en-US" altLang="ja-JP" sz="4400" b="1" dirty="0">
                <a:solidFill>
                  <a:schemeClr val="tx2"/>
                </a:solidFill>
              </a:rPr>
              <a:t>Seminar  of the International Programs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marL="0" indent="0" algn="r">
              <a:buFont typeface="Arial" charset="0"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998208" y="6505067"/>
            <a:ext cx="2133600" cy="365125"/>
          </a:xfrm>
        </p:spPr>
        <p:txBody>
          <a:bodyPr/>
          <a:lstStyle/>
          <a:p>
            <a:pPr>
              <a:defRPr/>
            </a:pPr>
            <a:fld id="{C2304F35-CBEB-4E44-9535-131CF4ED752D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403350" y="544513"/>
            <a:ext cx="7272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ja-JP" altLang="en-US" sz="3200" b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504" y="80210"/>
            <a:ext cx="8678862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US" altLang="ja-JP" sz="4700" b="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2.1 Using the Library</a:t>
            </a:r>
          </a:p>
          <a:p>
            <a:pPr algn="ctr">
              <a:defRPr/>
            </a:pPr>
            <a:r>
              <a:rPr lang="en-US" altLang="ja-JP" sz="2800" b="0" i="0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outline of the Nagoya University Library (NUL)</a:t>
            </a:r>
            <a:endParaRPr lang="ja-JP" altLang="en-US" sz="2800" b="0" i="0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©2020 Nagoya University Library</a:t>
            </a:r>
            <a:endParaRPr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4294967295"/>
          </p:nvPr>
        </p:nvSpPr>
        <p:spPr>
          <a:xfrm>
            <a:off x="7022592" y="65050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D057E-EA6C-4B49-902C-DC8030FDFBCF}" type="slidenum">
              <a:rPr lang="en-US" altLang="ja-JP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13" name="角丸四角形 12"/>
          <p:cNvSpPr/>
          <p:nvPr/>
        </p:nvSpPr>
        <p:spPr>
          <a:xfrm>
            <a:off x="450491" y="4725144"/>
            <a:ext cx="8424936" cy="2031063"/>
          </a:xfrm>
          <a:prstGeom prst="roundRect">
            <a:avLst>
              <a:gd name="adj" fmla="val 47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ja-JP" sz="2000" b="0" dirty="0">
                <a:solidFill>
                  <a:schemeClr val="accent1">
                    <a:lumMod val="50000"/>
                  </a:schemeClr>
                </a:solidFill>
              </a:rPr>
              <a:t>The Central Library is not the only one library in Nagoya University.</a:t>
            </a:r>
            <a:endParaRPr lang="en-US" altLang="ja-JP" sz="2000" b="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NUL consists of  more than 20 libraries. </a:t>
            </a:r>
            <a:endParaRPr lang="ja-JP" altLang="en-US" sz="2000" i="0" dirty="0">
              <a:solidFill>
                <a:srgbClr val="000000"/>
              </a:solidFill>
            </a:endParaRPr>
          </a:p>
          <a:p>
            <a:pPr marL="452438" lvl="1" indent="-187325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Medical Library (Tsurumai Campus)/Library of Health Science (Daiko Campus)/Departmental libraries  </a:t>
            </a:r>
          </a:p>
          <a:p>
            <a:pPr marL="452438" lvl="1" indent="-187325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There are in total 3.4 million materials in the whole NUL and 1.3 million of them are held in the Central Library.</a:t>
            </a:r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A1E5FACA-77B4-5EA7-A20B-913552E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84" y="1023287"/>
            <a:ext cx="6381750" cy="366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2"/>
          <p:cNvSpPr>
            <a:spLocks noGrp="1"/>
          </p:cNvSpPr>
          <p:nvPr>
            <p:ph type="title"/>
          </p:nvPr>
        </p:nvSpPr>
        <p:spPr>
          <a:xfrm>
            <a:off x="250825" y="-24"/>
            <a:ext cx="8713788" cy="11430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2.1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Using the Library 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50825" y="901175"/>
            <a:ext cx="4141663" cy="57864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u="sng" dirty="0">
                <a:solidFill>
                  <a:schemeClr val="accent1">
                    <a:lumMod val="75000"/>
                  </a:schemeClr>
                </a:solidFill>
              </a:rPr>
              <a:t>Is the library</a:t>
            </a:r>
            <a:r>
              <a:rPr lang="ja-JP" altLang="en-US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2400" u="sng" dirty="0">
                <a:solidFill>
                  <a:schemeClr val="accent1">
                    <a:lumMod val="75000"/>
                  </a:schemeClr>
                </a:solidFill>
              </a:rPr>
              <a:t>a place for …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ja-JP" sz="2000" dirty="0"/>
              <a:t> </a:t>
            </a:r>
            <a:r>
              <a:rPr lang="en-US" altLang="ja-JP" sz="2200" dirty="0"/>
              <a:t>only borrowing books?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studying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group learning, presenting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searching for materials, consulting about studies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using PC, printing out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reading academic papers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using electronic resources (can be accessed also outside of the library)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ja-JP" sz="2200" dirty="0"/>
              <a:t>etc.</a:t>
            </a:r>
          </a:p>
          <a:p>
            <a:pPr marL="354013" lvl="1" indent="-3540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000" dirty="0">
              <a:solidFill>
                <a:srgbClr val="FF0000"/>
              </a:solidFill>
            </a:endParaRPr>
          </a:p>
          <a:p>
            <a:pPr marL="354013" lvl="1" indent="-3540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en-US" altLang="ja-JP" sz="2000" dirty="0">
                <a:solidFill>
                  <a:srgbClr val="FF0000"/>
                </a:solidFill>
              </a:rPr>
              <a:t> Student ID is necessary to enter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the library or borrow books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or use PC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500118" y="1679588"/>
            <a:ext cx="4464495" cy="4176464"/>
          </a:xfrm>
          <a:prstGeom prst="roundRect">
            <a:avLst>
              <a:gd name="adj" fmla="val 81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ja-JP" sz="2000" b="0" i="0" u="sng" dirty="0">
                <a:solidFill>
                  <a:schemeClr val="accent1">
                    <a:lumMod val="50000"/>
                  </a:schemeClr>
                </a:solidFill>
              </a:rPr>
              <a:t>The difference of university and high school libraries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Not only reading and borrowing books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the place of ‘independent learning’ which takes you one step forward from the stage of ‘research based learning’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Scholarly articles are important</a:t>
            </a:r>
          </a:p>
          <a:p>
            <a:pPr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*On the arrangements and facilities of Central Library, </a:t>
            </a:r>
            <a:r>
              <a:rPr lang="en-US" altLang="ja-JP" sz="1800" b="0" i="0" dirty="0">
                <a:solidFill>
                  <a:schemeClr val="tx2">
                    <a:lumMod val="75000"/>
                  </a:schemeClr>
                </a:solidFill>
              </a:rPr>
              <a:t>see “Guide to Nagoya University Central Library” or the Tour guide “Central Library Tour for new students”</a:t>
            </a:r>
            <a:endParaRPr lang="ja-JP" altLang="en-US" sz="1800" b="0" i="0" dirty="0">
              <a:solidFill>
                <a:schemeClr val="accent1">
                  <a:lumMod val="50000"/>
                </a:schemeClr>
              </a:solidFill>
              <a:latin typeface="ＭＳ Ｐゴシック" pitchFamily="50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>
          <a:xfrm>
            <a:off x="7013016" y="6505067"/>
            <a:ext cx="2133600" cy="365125"/>
          </a:xfrm>
        </p:spPr>
        <p:txBody>
          <a:bodyPr/>
          <a:lstStyle/>
          <a:p>
            <a:pPr>
              <a:defRPr/>
            </a:pPr>
            <a:fld id="{52BD0DFE-E874-40E1-A192-A2CAE30C979B}" type="slidenum">
              <a:rPr lang="en-US" altLang="ja-JP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90153"/>
            <a:ext cx="8748712" cy="103187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2.1 Using the Library: Rules and Manners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12900"/>
            <a:ext cx="4214812" cy="403232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u="sng" dirty="0">
                <a:solidFill>
                  <a:schemeClr val="accent1">
                    <a:lumMod val="75000"/>
                  </a:schemeClr>
                </a:solidFill>
              </a:rPr>
              <a:t>Before Using the library</a:t>
            </a:r>
            <a:r>
              <a:rPr lang="ja-JP" altLang="en-US" u="sng" dirty="0">
                <a:solidFill>
                  <a:schemeClr val="accent1">
                    <a:lumMod val="75000"/>
                  </a:schemeClr>
                </a:solidFill>
              </a:rPr>
              <a:t>・・・</a:t>
            </a:r>
            <a:endParaRPr lang="en-US" altLang="ja-JP" u="sng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ja-JP" dirty="0"/>
              <a:t>Return the books by due date </a:t>
            </a:r>
          </a:p>
          <a:p>
            <a:pPr eaLnBrk="1" hangingPunct="1">
              <a:defRPr/>
            </a:pPr>
            <a:r>
              <a:rPr lang="en-US" altLang="ja-JP" dirty="0"/>
              <a:t>Use materials, equipment and machines carefully</a:t>
            </a:r>
            <a:endParaRPr lang="ja-JP" altLang="en-US" dirty="0"/>
          </a:p>
          <a:p>
            <a:pPr eaLnBrk="1" hangingPunct="1">
              <a:defRPr/>
            </a:pPr>
            <a:r>
              <a:rPr lang="en-US" altLang="ja-JP" dirty="0"/>
              <a:t>Keep quiet in the library </a:t>
            </a:r>
          </a:p>
          <a:p>
            <a:pPr marL="623888" indent="-263525" eaLnBrk="1" hangingPunct="1">
              <a:buFontTx/>
              <a:buChar char="-"/>
              <a:defRPr/>
            </a:pPr>
            <a:r>
              <a:rPr lang="en-US" altLang="ja-JP" sz="2800" dirty="0"/>
              <a:t>Talking on a cell phone is not allowed except in designated areas</a:t>
            </a:r>
          </a:p>
          <a:p>
            <a:pPr marL="360363" indent="-360363" eaLnBrk="1" hangingPunct="1">
              <a:defRPr/>
            </a:pPr>
            <a:r>
              <a:rPr lang="en-US" altLang="ja-JP" dirty="0"/>
              <a:t>Carrying food and uncovered drinks is prohibited</a:t>
            </a:r>
          </a:p>
          <a:p>
            <a:pPr marL="360363" indent="-360363" eaLnBrk="1" hangingPunct="1">
              <a:defRPr/>
            </a:pPr>
            <a:r>
              <a:rPr lang="en-US" altLang="ja-JP" dirty="0"/>
              <a:t>Smoking</a:t>
            </a:r>
            <a:r>
              <a:rPr lang="ja-JP" altLang="en-US" dirty="0"/>
              <a:t> </a:t>
            </a:r>
            <a:r>
              <a:rPr lang="en-US" altLang="ja-JP" dirty="0"/>
              <a:t>is prohibited</a:t>
            </a:r>
            <a:endParaRPr lang="ja-JP" altLang="en-US" dirty="0"/>
          </a:p>
          <a:p>
            <a:r>
              <a:rPr lang="en-US" altLang="ja-JP" dirty="0"/>
              <a:t>There is no garbage can inside the library.(only at library entrance)</a:t>
            </a:r>
          </a:p>
          <a:p>
            <a:r>
              <a:rPr lang="en-US" altLang="ja-JP" dirty="0"/>
              <a:t>Pay attention to </a:t>
            </a:r>
            <a:r>
              <a:rPr lang="en-US" altLang="ja-JP" i="1" dirty="0"/>
              <a:t>copyright law</a:t>
            </a:r>
            <a:r>
              <a:rPr lang="en-US" altLang="ja-JP" dirty="0"/>
              <a:t> when copying materials</a:t>
            </a:r>
            <a:endParaRPr lang="ja-JP" altLang="en-US" dirty="0">
              <a:solidFill>
                <a:srgbClr val="FF0000"/>
              </a:solidFill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ja-JP" dirty="0"/>
          </a:p>
        </p:txBody>
      </p:sp>
      <p:pic>
        <p:nvPicPr>
          <p:cNvPr id="24581" name="Picture 4" descr="C:\Documents and Settings\service-hosa\デスクトップ\携帯電話禁止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016"/>
            <a:ext cx="646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Documents and Settings\service-hosa\デスクトップ\飲食禁止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293741"/>
            <a:ext cx="647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Documents and Settings\service-hosa\デスクトップ\禁煙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5014466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7011872" y="6505067"/>
            <a:ext cx="2133600" cy="365125"/>
          </a:xfrm>
        </p:spPr>
        <p:txBody>
          <a:bodyPr/>
          <a:lstStyle/>
          <a:p>
            <a:pPr>
              <a:defRPr/>
            </a:pPr>
            <a:fld id="{E21BC3E4-138C-4B20-953A-7F06B5FD495D}" type="slidenum">
              <a:rPr lang="en-US" altLang="ja-JP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10" name="角丸四角形 9"/>
          <p:cNvSpPr/>
          <p:nvPr/>
        </p:nvSpPr>
        <p:spPr>
          <a:xfrm>
            <a:off x="5148263" y="1438052"/>
            <a:ext cx="3873500" cy="4727252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185738" indent="-185738">
              <a:buFont typeface="Arial" charset="0"/>
              <a:buNone/>
              <a:defRPr/>
            </a:pPr>
            <a:r>
              <a:rPr lang="ja-JP" altLang="en-US" sz="2000" b="0" i="0" u="sng" dirty="0">
                <a:solidFill>
                  <a:srgbClr val="FF0000"/>
                </a:solidFill>
              </a:rPr>
              <a:t>●</a:t>
            </a:r>
            <a:r>
              <a:rPr lang="en-US" altLang="ja-JP" sz="2000" b="0" i="0" u="sng" dirty="0">
                <a:solidFill>
                  <a:srgbClr val="FF0000"/>
                </a:solidFill>
              </a:rPr>
              <a:t>Use carefully the property of Library </a:t>
            </a:r>
          </a:p>
          <a:p>
            <a:pPr>
              <a:buFont typeface="Arial" charset="0"/>
              <a:buNone/>
              <a:defRPr/>
            </a:pPr>
            <a:r>
              <a:rPr lang="ja-JP" altLang="en-US" sz="2000" b="0" i="0" u="sng" dirty="0">
                <a:solidFill>
                  <a:srgbClr val="FF0000"/>
                </a:solidFill>
              </a:rPr>
              <a:t>●</a:t>
            </a:r>
            <a:r>
              <a:rPr lang="en-US" altLang="ja-JP" sz="2000" b="0" i="0" u="sng" dirty="0">
                <a:solidFill>
                  <a:srgbClr val="FF0000"/>
                </a:solidFill>
              </a:rPr>
              <a:t>Consider others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1600" b="0" i="0" dirty="0">
                <a:solidFill>
                  <a:schemeClr val="tx2">
                    <a:lumMod val="75000"/>
                  </a:schemeClr>
                </a:solidFill>
              </a:rPr>
              <a:t>The materials, facilities and equipments are the property of library. The responsibility to keep them in good condition for coming generations is on you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1600" b="0" i="0" dirty="0">
                <a:solidFill>
                  <a:schemeClr val="tx2">
                    <a:lumMod val="75000"/>
                  </a:schemeClr>
                </a:solidFill>
              </a:rPr>
              <a:t>Prohibition of eating and drinking in the library is not only for the purpose of good manners but also for the protection of materials and facilities</a:t>
            </a:r>
            <a:endParaRPr lang="ja-JP" altLang="en-US" sz="1600" b="0" i="0" dirty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1600" b="0" i="0" dirty="0">
                <a:solidFill>
                  <a:schemeClr val="tx2">
                    <a:lumMod val="75000"/>
                  </a:schemeClr>
                </a:solidFill>
              </a:rPr>
              <a:t>Keep the space pleasant for other people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チャットまたはテキスト メッセージ">
            <a:extLst>
              <a:ext uri="{FF2B5EF4-FFF2-40B4-BE49-F238E27FC236}">
                <a16:creationId xmlns:a16="http://schemas.microsoft.com/office/drawing/2014/main" id="{7AFE5B47-FD83-7A00-C8CB-9AB406F97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/>
          <a:stretch/>
        </p:blipFill>
        <p:spPr>
          <a:xfrm>
            <a:off x="3261678" y="1484784"/>
            <a:ext cx="5737860" cy="4408551"/>
          </a:xfrm>
          <a:prstGeom prst="rect">
            <a:avLst/>
          </a:prstGeom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013893" y="6496200"/>
            <a:ext cx="2133600" cy="365125"/>
          </a:xfrm>
        </p:spPr>
        <p:txBody>
          <a:bodyPr/>
          <a:lstStyle/>
          <a:p>
            <a:pPr>
              <a:defRPr/>
            </a:pPr>
            <a:fld id="{C5B1BCA3-6A5F-497B-8050-82E905EDC5F2}" type="slidenum">
              <a:rPr lang="en-US" altLang="ja-JP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8211"/>
            <a:ext cx="8713788" cy="11430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2.2 Searching for Books and Journals</a:t>
            </a:r>
            <a:endParaRPr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1282" y="1299895"/>
            <a:ext cx="3929063" cy="27305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3000" dirty="0"/>
              <a:t>Holdings in Nagoya University</a:t>
            </a:r>
          </a:p>
          <a:p>
            <a:pPr marL="541338" lvl="1" indent="-276225" eaLnBrk="1" hangingPunct="1">
              <a:defRPr/>
            </a:pPr>
            <a:r>
              <a:rPr lang="en-US" altLang="ja-JP" sz="2600" dirty="0"/>
              <a:t>If  there are available</a:t>
            </a:r>
          </a:p>
          <a:p>
            <a:pPr marL="541338" lvl="1" indent="-276225" eaLnBrk="1" hangingPunct="1">
              <a:defRPr/>
            </a:pPr>
            <a:r>
              <a:rPr lang="en-US" altLang="ja-JP" sz="2600" dirty="0"/>
              <a:t>Where you can find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OPAC</a:t>
            </a:r>
          </a:p>
          <a:p>
            <a:pPr marL="628650" indent="-363538" eaLnBrk="1" hangingPunct="1">
              <a:buFont typeface="Arial" charset="0"/>
              <a:buNone/>
              <a:defRPr/>
            </a:pPr>
            <a:r>
              <a:rPr lang="ja-JP" altLang="en-US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＝</a:t>
            </a:r>
            <a:r>
              <a:rPr lang="en-US" altLang="ja-JP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Online</a:t>
            </a:r>
            <a:r>
              <a:rPr lang="ja-JP" altLang="en-US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　</a:t>
            </a:r>
            <a:r>
              <a:rPr lang="en-US" altLang="ja-JP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Public</a:t>
            </a:r>
            <a:r>
              <a:rPr lang="ja-JP" altLang="en-US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　</a:t>
            </a:r>
            <a:r>
              <a:rPr lang="en-US" altLang="ja-JP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Access</a:t>
            </a:r>
            <a:r>
              <a:rPr lang="ja-JP" altLang="en-US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　</a:t>
            </a:r>
            <a:r>
              <a:rPr lang="en-US" altLang="ja-JP" sz="3000" dirty="0">
                <a:solidFill>
                  <a:schemeClr val="accent1">
                    <a:lumMod val="50000"/>
                  </a:schemeClr>
                </a:solidFill>
                <a:latin typeface="ＭＳ Ｐゴシック" pitchFamily="50" charset="-128"/>
              </a:rPr>
              <a:t>Catalog</a:t>
            </a:r>
            <a:r>
              <a:rPr lang="ja-JP" altLang="en-US" sz="3000" dirty="0">
                <a:solidFill>
                  <a:srgbClr val="000099"/>
                </a:solidFill>
                <a:latin typeface="ＭＳ Ｐゴシック" pitchFamily="50" charset="-128"/>
              </a:rPr>
              <a:t>　</a:t>
            </a:r>
          </a:p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580112" y="2313391"/>
            <a:ext cx="3080205" cy="7035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699792" y="2924944"/>
            <a:ext cx="265876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11282" y="4030395"/>
            <a:ext cx="3714750" cy="2448272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The place of the book cannot be searched by Google!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You can search from anywhere, anytime you want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You can access OPAC from PCs, Tabs, Smartphones, Cellphones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テキスト ボックス 4"/>
          <p:cNvSpPr txBox="1">
            <a:spLocks noChangeArrowheads="1"/>
          </p:cNvSpPr>
          <p:nvPr/>
        </p:nvSpPr>
        <p:spPr bwMode="auto">
          <a:xfrm>
            <a:off x="323850" y="1335089"/>
            <a:ext cx="8501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i="0" u="sng" dirty="0">
                <a:solidFill>
                  <a:srgbClr val="FF0000"/>
                </a:solidFill>
              </a:rPr>
              <a:t>Glenn D. Hook</a:t>
            </a:r>
            <a:r>
              <a:rPr lang="en-US" altLang="ja-JP" i="0" u="sng" dirty="0"/>
              <a:t>, et al.</a:t>
            </a:r>
            <a:r>
              <a:rPr lang="en-US" altLang="ja-JP" i="0" dirty="0"/>
              <a:t> </a:t>
            </a:r>
            <a:r>
              <a:rPr lang="en-US" altLang="ja-JP" u="sng" dirty="0">
                <a:solidFill>
                  <a:srgbClr val="FF0000"/>
                </a:solidFill>
              </a:rPr>
              <a:t>Japan's international relations : politics,</a:t>
            </a:r>
          </a:p>
          <a:p>
            <a:pPr eaLnBrk="0" hangingPunct="0"/>
            <a:r>
              <a:rPr lang="en-US" altLang="ja-JP" i="0" dirty="0">
                <a:latin typeface="Arial" charset="0"/>
                <a:cs typeface="Arial" charset="0"/>
              </a:rPr>
              <a:t>	</a:t>
            </a:r>
            <a:r>
              <a:rPr lang="en-US" altLang="ja-JP" b="0" i="0" dirty="0">
                <a:latin typeface="Arial" charset="0"/>
                <a:cs typeface="Arial" charset="0"/>
              </a:rPr>
              <a:t>(1)				(2)</a:t>
            </a:r>
          </a:p>
          <a:p>
            <a:pPr eaLnBrk="0" hangingPunct="0"/>
            <a:r>
              <a:rPr lang="en-US" altLang="ja-JP" dirty="0"/>
              <a:t> </a:t>
            </a:r>
            <a:r>
              <a:rPr lang="en-US" altLang="ja-JP" u="sng" dirty="0">
                <a:solidFill>
                  <a:srgbClr val="FF0000"/>
                </a:solidFill>
              </a:rPr>
              <a:t>economics and security</a:t>
            </a:r>
            <a:r>
              <a:rPr lang="en-US" altLang="ja-JP" i="0" dirty="0"/>
              <a:t> </a:t>
            </a:r>
            <a:r>
              <a:rPr lang="en-US" altLang="ja-JP" i="0" u="sng" dirty="0"/>
              <a:t>3rd ed.</a:t>
            </a:r>
            <a:r>
              <a:rPr lang="en-US" altLang="ja-JP" i="0" dirty="0"/>
              <a:t> (</a:t>
            </a:r>
            <a:r>
              <a:rPr lang="en-US" altLang="ja-JP" i="0" u="sng" dirty="0">
                <a:solidFill>
                  <a:srgbClr val="FF0000"/>
                </a:solidFill>
              </a:rPr>
              <a:t>The Sheffield Centre for</a:t>
            </a:r>
            <a:r>
              <a:rPr lang="en-US" altLang="ja-JP" i="0" u="sng" dirty="0"/>
              <a:t> </a:t>
            </a:r>
          </a:p>
          <a:p>
            <a:pPr eaLnBrk="0" hangingPunct="0"/>
            <a:r>
              <a:rPr lang="en-US" altLang="ja-JP" i="0" dirty="0">
                <a:latin typeface="Arial" charset="0"/>
                <a:cs typeface="Arial" charset="0"/>
              </a:rPr>
              <a:t>		</a:t>
            </a:r>
            <a:r>
              <a:rPr lang="en-US" altLang="ja-JP" b="0" i="0" dirty="0">
                <a:latin typeface="Arial" charset="0"/>
                <a:cs typeface="Arial" charset="0"/>
              </a:rPr>
              <a:t>	          (3)		(4)</a:t>
            </a:r>
          </a:p>
          <a:p>
            <a:pPr eaLnBrk="0" hangingPunct="0"/>
            <a:r>
              <a:rPr lang="en-US" altLang="ja-JP" i="0" u="sng" dirty="0">
                <a:solidFill>
                  <a:srgbClr val="FF0000"/>
                </a:solidFill>
              </a:rPr>
              <a:t>Japanese Studies/</a:t>
            </a:r>
            <a:r>
              <a:rPr lang="en-US" altLang="ja-JP" i="0" u="sng" dirty="0" err="1">
                <a:solidFill>
                  <a:srgbClr val="FF0000"/>
                </a:solidFill>
              </a:rPr>
              <a:t>Routledge</a:t>
            </a:r>
            <a:r>
              <a:rPr lang="en-US" altLang="ja-JP" i="0" u="sng" dirty="0">
                <a:solidFill>
                  <a:srgbClr val="FF0000"/>
                </a:solidFill>
              </a:rPr>
              <a:t> series</a:t>
            </a:r>
            <a:r>
              <a:rPr lang="en-US" altLang="ja-JP" i="0" u="sng" dirty="0"/>
              <a:t> ; 44</a:t>
            </a:r>
            <a:r>
              <a:rPr lang="en-US" altLang="ja-JP" i="0" dirty="0"/>
              <a:t>) </a:t>
            </a:r>
            <a:r>
              <a:rPr lang="en-US" altLang="ja-JP" i="0" u="sng" dirty="0" err="1">
                <a:solidFill>
                  <a:srgbClr val="FF0000"/>
                </a:solidFill>
              </a:rPr>
              <a:t>Routledge</a:t>
            </a:r>
            <a:r>
              <a:rPr lang="en-US" altLang="ja-JP" i="0" dirty="0"/>
              <a:t>, </a:t>
            </a:r>
            <a:r>
              <a:rPr lang="en-US" altLang="ja-JP" i="0" u="sng" dirty="0"/>
              <a:t>2012</a:t>
            </a:r>
            <a:r>
              <a:rPr lang="en-US" altLang="ja-JP" i="0" dirty="0"/>
              <a:t>.</a:t>
            </a:r>
          </a:p>
          <a:p>
            <a:pPr eaLnBrk="0" hangingPunct="0"/>
            <a:r>
              <a:rPr lang="en-US" altLang="ja-JP" i="0" dirty="0">
                <a:latin typeface="Arial" charset="0"/>
                <a:cs typeface="Arial" charset="0"/>
              </a:rPr>
              <a:t>					</a:t>
            </a:r>
            <a:r>
              <a:rPr lang="en-US" altLang="ja-JP" b="0" i="0" dirty="0">
                <a:latin typeface="Arial" charset="0"/>
                <a:cs typeface="Arial" charset="0"/>
              </a:rPr>
              <a:t>	(5)	      (6)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4787900" y="4221088"/>
            <a:ext cx="3357563" cy="1136730"/>
          </a:xfrm>
          <a:prstGeom prst="wedgeRoundRectCallout">
            <a:avLst>
              <a:gd name="adj1" fmla="val -69431"/>
              <a:gd name="adj2" fmla="val -7291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i="0" dirty="0">
                <a:solidFill>
                  <a:schemeClr val="bg1"/>
                </a:solidFill>
              </a:rPr>
              <a:t>In some cases (e.g. in syllabus) information other than title are blank.</a:t>
            </a:r>
            <a:endParaRPr lang="ja-JP" altLang="en-US" sz="2000" i="0" dirty="0">
              <a:solidFill>
                <a:schemeClr val="bg1"/>
              </a:solidFill>
            </a:endParaRPr>
          </a:p>
        </p:txBody>
      </p:sp>
      <p:sp>
        <p:nvSpPr>
          <p:cNvPr id="16388" name="テキスト ボックス 7"/>
          <p:cNvSpPr txBox="1">
            <a:spLocks noChangeArrowheads="1"/>
          </p:cNvSpPr>
          <p:nvPr/>
        </p:nvSpPr>
        <p:spPr bwMode="auto">
          <a:xfrm>
            <a:off x="323850" y="4203722"/>
            <a:ext cx="52562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i="0" dirty="0">
                <a:latin typeface="Arial" charset="0"/>
                <a:ea typeface="Verdana" pitchFamily="34" charset="0"/>
                <a:cs typeface="Arial" charset="0"/>
              </a:rPr>
              <a:t>(1) Author or Editor</a:t>
            </a:r>
          </a:p>
          <a:p>
            <a:r>
              <a:rPr lang="en-US" altLang="ja-JP" i="0" dirty="0">
                <a:latin typeface="Arial" charset="0"/>
                <a:ea typeface="Verdana" pitchFamily="34" charset="0"/>
                <a:cs typeface="Arial" charset="0"/>
              </a:rPr>
              <a:t>(2) Title</a:t>
            </a:r>
          </a:p>
          <a:p>
            <a:r>
              <a:rPr lang="en-US" altLang="ja-JP" i="0" dirty="0">
                <a:latin typeface="Arial" charset="0"/>
                <a:ea typeface="Verdana" pitchFamily="34" charset="0"/>
                <a:cs typeface="Arial" charset="0"/>
              </a:rPr>
              <a:t>(3) Edition</a:t>
            </a:r>
            <a:r>
              <a:rPr lang="ja-JP" altLang="en-US" i="0" dirty="0">
                <a:latin typeface="Arial" charset="0"/>
                <a:ea typeface="Verdana" pitchFamily="34" charset="0"/>
                <a:cs typeface="Arial" charset="0"/>
              </a:rPr>
              <a:t>　</a:t>
            </a:r>
            <a:endParaRPr lang="en-US" altLang="ja-JP" i="0" dirty="0">
              <a:latin typeface="Arial" charset="0"/>
              <a:ea typeface="Verdana" pitchFamily="34" charset="0"/>
              <a:cs typeface="Arial" charset="0"/>
            </a:endParaRPr>
          </a:p>
          <a:p>
            <a:r>
              <a:rPr lang="en-US" altLang="ja-JP" i="0" dirty="0">
                <a:latin typeface="Arial" charset="0"/>
                <a:ea typeface="Verdana" pitchFamily="34" charset="0"/>
                <a:cs typeface="Arial" charset="0"/>
              </a:rPr>
              <a:t>(4) Book Series</a:t>
            </a:r>
            <a:r>
              <a:rPr lang="en-US" altLang="ja-JP" i="0" strike="sngStrike" dirty="0">
                <a:latin typeface="Arial" charset="0"/>
                <a:ea typeface="Verdana" pitchFamily="34" charset="0"/>
                <a:cs typeface="Arial" charset="0"/>
              </a:rPr>
              <a:t> related information</a:t>
            </a:r>
          </a:p>
          <a:p>
            <a:r>
              <a:rPr lang="en-US" altLang="ja-JP" i="0" dirty="0">
                <a:latin typeface="Arial" charset="0"/>
                <a:ea typeface="Verdana" pitchFamily="34" charset="0"/>
                <a:cs typeface="Arial" charset="0"/>
              </a:rPr>
              <a:t>(5) Publisher </a:t>
            </a:r>
          </a:p>
          <a:p>
            <a:r>
              <a:rPr lang="en-US" altLang="ja-JP" i="0" dirty="0">
                <a:latin typeface="Arial" charset="0"/>
                <a:ea typeface="Verdana" pitchFamily="34" charset="0"/>
                <a:cs typeface="Arial" charset="0"/>
              </a:rPr>
              <a:t>(6) Publication year</a:t>
            </a:r>
            <a:endParaRPr lang="en-US" altLang="ja-JP" i="0" dirty="0">
              <a:ea typeface="Verdana" pitchFamily="34" charset="0"/>
              <a:cs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9388" y="3556022"/>
            <a:ext cx="85725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kumimoji="0" lang="en-US" altLang="ja-JP" i="0" dirty="0">
                <a:solidFill>
                  <a:srgbClr val="FF0000"/>
                </a:solidFill>
                <a:latin typeface="Arial" charset="0"/>
              </a:rPr>
              <a:t>Words in red</a:t>
            </a:r>
            <a:r>
              <a:rPr kumimoji="0" lang="en-US" altLang="ja-JP" i="0" dirty="0">
                <a:latin typeface="Arial" charset="0"/>
              </a:rPr>
              <a:t> are available for Keyword Search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010400" y="6501740"/>
            <a:ext cx="2133600" cy="365125"/>
          </a:xfrm>
        </p:spPr>
        <p:txBody>
          <a:bodyPr/>
          <a:lstStyle/>
          <a:p>
            <a:pPr>
              <a:defRPr/>
            </a:pPr>
            <a:fld id="{5DA1F152-AEA2-42E4-B84B-8B18E318FB76}" type="slidenum">
              <a:rPr lang="en-US" altLang="ja-JP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14" name="タイトル 11"/>
          <p:cNvSpPr txBox="1">
            <a:spLocks/>
          </p:cNvSpPr>
          <p:nvPr/>
        </p:nvSpPr>
        <p:spPr bwMode="auto">
          <a:xfrm>
            <a:off x="214314" y="765175"/>
            <a:ext cx="64293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b="0" i="0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case of searching for books</a:t>
            </a:r>
            <a:endParaRPr lang="ja-JP" altLang="en-US" sz="3200" b="0" i="0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897658" y="5283465"/>
            <a:ext cx="4034984" cy="1168088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tx2">
                    <a:lumMod val="75000"/>
                  </a:schemeClr>
                </a:solidFill>
              </a:rPr>
              <a:t>‘Publication year’ is not available for Keyword Search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4213" y="-71462"/>
            <a:ext cx="815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dirty="0">
                <a:solidFill>
                  <a:srgbClr val="1F497D"/>
                </a:solidFill>
                <a:latin typeface="Calibri"/>
                <a:ea typeface="ＭＳ Ｐゴシック"/>
                <a:cs typeface="+mj-cs"/>
              </a:rPr>
              <a:t>2.2 Searching for Books and Journals</a:t>
            </a:r>
            <a:endParaRPr lang="ja-JP" altLang="en-US" sz="40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4"/>
          <p:cNvSpPr txBox="1">
            <a:spLocks noChangeArrowheads="1"/>
          </p:cNvSpPr>
          <p:nvPr/>
        </p:nvSpPr>
        <p:spPr bwMode="auto">
          <a:xfrm>
            <a:off x="395288" y="1406428"/>
            <a:ext cx="84629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i="0" u="sng" dirty="0" err="1"/>
              <a:t>Noyori</a:t>
            </a:r>
            <a:r>
              <a:rPr lang="en-US" altLang="ja-JP" i="0" u="sng" dirty="0"/>
              <a:t> R., </a:t>
            </a:r>
            <a:r>
              <a:rPr lang="en-US" altLang="ja-JP" i="0" u="sng" dirty="0" err="1"/>
              <a:t>Ohkuma</a:t>
            </a:r>
            <a:r>
              <a:rPr lang="en-US" altLang="ja-JP" i="0" u="sng" dirty="0"/>
              <a:t> T. </a:t>
            </a:r>
            <a:r>
              <a:rPr lang="en-US" altLang="ja-JP" i="0" dirty="0"/>
              <a:t> (2001) “</a:t>
            </a:r>
            <a:r>
              <a:rPr lang="en-US" altLang="ja-JP" i="0" u="sng" dirty="0"/>
              <a:t>Asymmetric catalysis by  </a:t>
            </a:r>
          </a:p>
          <a:p>
            <a:pPr eaLnBrk="0" hangingPunct="0"/>
            <a:r>
              <a:rPr lang="en-US" altLang="ja-JP" i="0" dirty="0">
                <a:latin typeface="Arial" charset="0"/>
                <a:cs typeface="Arial" charset="0"/>
              </a:rPr>
              <a:t>	</a:t>
            </a:r>
            <a:r>
              <a:rPr lang="en-US" altLang="ja-JP" sz="1800" b="0" i="0" dirty="0">
                <a:latin typeface="Arial" charset="0"/>
                <a:cs typeface="Arial" charset="0"/>
              </a:rPr>
              <a:t>(1)		      (2)			(3)</a:t>
            </a:r>
            <a:endParaRPr lang="en-US" altLang="ja-JP" sz="1800" b="0" i="0" u="sng" dirty="0"/>
          </a:p>
          <a:p>
            <a:pPr eaLnBrk="0" hangingPunct="0"/>
            <a:r>
              <a:rPr lang="en-US" altLang="ja-JP" i="0" u="sng" dirty="0"/>
              <a:t>architectural and functional molecular engineering</a:t>
            </a:r>
            <a:r>
              <a:rPr lang="en-US" altLang="ja-JP" i="0" dirty="0"/>
              <a:t>”</a:t>
            </a:r>
            <a:endParaRPr lang="en-US" altLang="ja-JP" u="sng" dirty="0">
              <a:solidFill>
                <a:srgbClr val="FF0000"/>
              </a:solidFill>
            </a:endParaRPr>
          </a:p>
          <a:p>
            <a:pPr eaLnBrk="0" hangingPunct="0"/>
            <a:r>
              <a:rPr lang="en-US" altLang="ja-JP" u="sng" dirty="0" err="1">
                <a:solidFill>
                  <a:srgbClr val="FF0000"/>
                </a:solidFill>
              </a:rPr>
              <a:t>Angewandte</a:t>
            </a:r>
            <a:r>
              <a:rPr lang="en-US" altLang="ja-JP" u="sng" dirty="0">
                <a:solidFill>
                  <a:srgbClr val="FF0000"/>
                </a:solidFill>
              </a:rPr>
              <a:t> </a:t>
            </a:r>
            <a:r>
              <a:rPr lang="en-US" altLang="ja-JP" u="sng" dirty="0" err="1">
                <a:solidFill>
                  <a:srgbClr val="FF0000"/>
                </a:solidFill>
              </a:rPr>
              <a:t>Chemie</a:t>
            </a:r>
            <a:r>
              <a:rPr lang="en-US" altLang="ja-JP" u="sng" dirty="0">
                <a:solidFill>
                  <a:srgbClr val="FF0000"/>
                </a:solidFill>
              </a:rPr>
              <a:t> : International Edition</a:t>
            </a:r>
            <a:r>
              <a:rPr lang="en-US" altLang="ja-JP" i="0" dirty="0"/>
              <a:t> </a:t>
            </a:r>
            <a:r>
              <a:rPr lang="en-US" altLang="ja-JP" i="0" u="sng" dirty="0"/>
              <a:t>40(1)</a:t>
            </a:r>
            <a:r>
              <a:rPr lang="en-US" altLang="ja-JP" i="0" dirty="0"/>
              <a:t>: </a:t>
            </a:r>
            <a:r>
              <a:rPr lang="en-US" altLang="ja-JP" i="0" u="sng" dirty="0"/>
              <a:t>40-73</a:t>
            </a:r>
            <a:r>
              <a:rPr lang="en-US" altLang="ja-JP" i="0" dirty="0"/>
              <a:t>.</a:t>
            </a:r>
          </a:p>
          <a:p>
            <a:pPr eaLnBrk="0" hangingPunct="0"/>
            <a:r>
              <a:rPr lang="en-US" altLang="ja-JP" sz="1800" b="0" i="0" dirty="0">
                <a:latin typeface="Arial" charset="0"/>
                <a:cs typeface="Arial" charset="0"/>
              </a:rPr>
              <a:t>		(4)			                     (5)       (6)</a:t>
            </a:r>
          </a:p>
        </p:txBody>
      </p:sp>
      <p:sp>
        <p:nvSpPr>
          <p:cNvPr id="17411" name="テキスト ボックス 8"/>
          <p:cNvSpPr txBox="1">
            <a:spLocks noChangeArrowheads="1"/>
          </p:cNvSpPr>
          <p:nvPr/>
        </p:nvSpPr>
        <p:spPr bwMode="auto">
          <a:xfrm>
            <a:off x="500063" y="3890986"/>
            <a:ext cx="37861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0" dirty="0">
                <a:latin typeface="Arial" charset="0"/>
                <a:cs typeface="Arial" charset="0"/>
              </a:rPr>
              <a:t>(1) Author </a:t>
            </a:r>
          </a:p>
          <a:p>
            <a:r>
              <a:rPr lang="en-US" altLang="ja-JP" i="0" dirty="0">
                <a:latin typeface="Arial" charset="0"/>
                <a:cs typeface="Arial" charset="0"/>
              </a:rPr>
              <a:t>(2) Publication year/date</a:t>
            </a:r>
          </a:p>
          <a:p>
            <a:r>
              <a:rPr lang="en-US" altLang="ja-JP" i="0" dirty="0">
                <a:latin typeface="Arial" charset="0"/>
                <a:cs typeface="Arial" charset="0"/>
              </a:rPr>
              <a:t>(3) Article title</a:t>
            </a:r>
            <a:r>
              <a:rPr lang="ja-JP" altLang="en-US" i="0" dirty="0">
                <a:latin typeface="Arial" charset="0"/>
                <a:cs typeface="Arial" charset="0"/>
              </a:rPr>
              <a:t>★</a:t>
            </a:r>
            <a:endParaRPr lang="en-US" altLang="ja-JP" i="0" dirty="0">
              <a:latin typeface="Arial" charset="0"/>
              <a:cs typeface="Arial" charset="0"/>
            </a:endParaRPr>
          </a:p>
          <a:p>
            <a:r>
              <a:rPr lang="en-US" altLang="ja-JP" i="0" dirty="0">
                <a:latin typeface="Arial" charset="0"/>
                <a:cs typeface="Arial" charset="0"/>
              </a:rPr>
              <a:t>(4) Journal title</a:t>
            </a:r>
            <a:r>
              <a:rPr lang="ja-JP" altLang="en-US" i="0" dirty="0">
                <a:latin typeface="Arial" charset="0"/>
                <a:cs typeface="Arial" charset="0"/>
              </a:rPr>
              <a:t>★</a:t>
            </a:r>
            <a:endParaRPr lang="en-US" altLang="ja-JP" i="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altLang="ja-JP" i="0" dirty="0">
                <a:latin typeface="Arial" charset="0"/>
                <a:cs typeface="Arial" charset="0"/>
              </a:rPr>
              <a:t>(5) Volume, number</a:t>
            </a:r>
            <a:r>
              <a:rPr lang="ja-JP" altLang="en-US" i="0" dirty="0">
                <a:latin typeface="Arial" charset="0"/>
                <a:cs typeface="Arial" charset="0"/>
              </a:rPr>
              <a:t>☆</a:t>
            </a:r>
            <a:endParaRPr lang="en-US" altLang="ja-JP" i="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altLang="ja-JP" i="0" dirty="0">
                <a:latin typeface="Arial" charset="0"/>
                <a:cs typeface="Arial" charset="0"/>
              </a:rPr>
              <a:t>(6) Page Number</a:t>
            </a:r>
            <a:r>
              <a:rPr lang="ja-JP" altLang="en-US" i="0" dirty="0">
                <a:latin typeface="Arial" charset="0"/>
                <a:cs typeface="Arial" charset="0"/>
              </a:rPr>
              <a:t>☆</a:t>
            </a:r>
            <a:r>
              <a:rPr lang="en-US" altLang="ja-JP" i="0" dirty="0">
                <a:latin typeface="Arial" charset="0"/>
                <a:cs typeface="Arial" charset="0"/>
              </a:rPr>
              <a:t> </a:t>
            </a:r>
            <a:endParaRPr lang="ja-JP" altLang="en-US" i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825" y="3284538"/>
            <a:ext cx="8572500" cy="500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kumimoji="0" lang="en-US" altLang="ja-JP" i="0" dirty="0">
                <a:solidFill>
                  <a:srgbClr val="FF0000"/>
                </a:solidFill>
                <a:latin typeface="Arial" charset="0"/>
              </a:rPr>
              <a:t>Words in red</a:t>
            </a:r>
            <a:r>
              <a:rPr kumimoji="0" lang="en-US" altLang="ja-JP" i="0" dirty="0">
                <a:latin typeface="Arial" charset="0"/>
              </a:rPr>
              <a:t> are available for Keyword Search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4860032" y="3861048"/>
            <a:ext cx="3240360" cy="1214437"/>
          </a:xfrm>
          <a:prstGeom prst="wedgeRoundRectCallout">
            <a:avLst>
              <a:gd name="adj1" fmla="val -69954"/>
              <a:gd name="adj2" fmla="val -1740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i="0" dirty="0">
                <a:solidFill>
                  <a:schemeClr val="bg1"/>
                </a:solidFill>
              </a:rPr>
              <a:t>Different from books</a:t>
            </a:r>
          </a:p>
          <a:p>
            <a:pPr>
              <a:defRPr/>
            </a:pPr>
            <a:r>
              <a:rPr lang="ja-JP" altLang="en-US" sz="2000" i="0" dirty="0">
                <a:solidFill>
                  <a:schemeClr val="bg1"/>
                </a:solidFill>
              </a:rPr>
              <a:t>　★</a:t>
            </a:r>
            <a:r>
              <a:rPr lang="en-US" altLang="ja-JP" sz="2000" i="0" dirty="0">
                <a:solidFill>
                  <a:schemeClr val="bg1"/>
                </a:solidFill>
              </a:rPr>
              <a:t>2 kinds of title</a:t>
            </a:r>
          </a:p>
          <a:p>
            <a:pPr>
              <a:defRPr/>
            </a:pPr>
            <a:r>
              <a:rPr lang="ja-JP" altLang="en-US" sz="2000" i="0" dirty="0">
                <a:solidFill>
                  <a:schemeClr val="bg1"/>
                </a:solidFill>
              </a:rPr>
              <a:t>　☆</a:t>
            </a:r>
            <a:r>
              <a:rPr lang="en-US" altLang="ja-JP" sz="2000" i="0" dirty="0">
                <a:solidFill>
                  <a:schemeClr val="bg1"/>
                </a:solidFill>
              </a:rPr>
              <a:t>Information of vol. and</a:t>
            </a:r>
          </a:p>
          <a:p>
            <a:pPr>
              <a:defRPr/>
            </a:pPr>
            <a:r>
              <a:rPr lang="en-US" altLang="ja-JP" sz="2000" i="0" dirty="0">
                <a:solidFill>
                  <a:schemeClr val="bg1"/>
                </a:solidFill>
              </a:rPr>
              <a:t>       numbers of pages </a:t>
            </a:r>
            <a:r>
              <a:rPr lang="ja-JP" altLang="en-US" sz="2000" i="0" dirty="0">
                <a:solidFill>
                  <a:schemeClr val="bg1"/>
                </a:solidFill>
              </a:rPr>
              <a:t>　</a:t>
            </a:r>
            <a:endParaRPr lang="en-US" altLang="ja-JP" sz="2000" i="0" dirty="0">
              <a:solidFill>
                <a:schemeClr val="bg1"/>
              </a:solidFill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1"/>
          </p:nvPr>
        </p:nvSpPr>
        <p:spPr>
          <a:xfrm>
            <a:off x="7022592" y="6501164"/>
            <a:ext cx="2133600" cy="365125"/>
          </a:xfrm>
        </p:spPr>
        <p:txBody>
          <a:bodyPr/>
          <a:lstStyle/>
          <a:p>
            <a:pPr>
              <a:defRPr/>
            </a:pPr>
            <a:fld id="{4BFAEF10-F9CD-4828-B562-A644D4CFE2AB}" type="slidenum">
              <a:rPr lang="en-US" altLang="ja-JP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12" name="タイトル 11"/>
          <p:cNvSpPr txBox="1">
            <a:spLocks/>
          </p:cNvSpPr>
          <p:nvPr/>
        </p:nvSpPr>
        <p:spPr bwMode="auto">
          <a:xfrm>
            <a:off x="0" y="857233"/>
            <a:ext cx="7164288" cy="44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b="0" i="0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case of searching for journals or articles</a:t>
            </a:r>
            <a:endParaRPr lang="ja-JP" altLang="en-US" sz="3200" b="0" i="0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067944" y="5157193"/>
            <a:ext cx="4896544" cy="1629394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tx2">
                    <a:lumMod val="75000"/>
                  </a:schemeClr>
                </a:solidFill>
              </a:rPr>
              <a:t>Show the sample of article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tx2">
                    <a:lumMod val="75000"/>
                  </a:schemeClr>
                </a:solidFill>
              </a:rPr>
              <a:t>Check if they can differentiate between a book and an article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i="0" u="sng" dirty="0">
                <a:solidFill>
                  <a:schemeClr val="tx2">
                    <a:lumMod val="75000"/>
                  </a:schemeClr>
                </a:solidFill>
              </a:rPr>
              <a:t>Only journal title</a:t>
            </a:r>
            <a:r>
              <a:rPr lang="en-US" altLang="ja-JP" sz="2000" b="0" i="0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2000" b="0" i="0" dirty="0">
                <a:solidFill>
                  <a:schemeClr val="tx2">
                    <a:lumMod val="75000"/>
                  </a:schemeClr>
                </a:solidFill>
              </a:rPr>
              <a:t>can be used as a keyword </a:t>
            </a:r>
            <a:endParaRPr lang="en-US" altLang="ja-JP" sz="2000" b="0" i="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09600" y="-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dirty="0">
                <a:solidFill>
                  <a:srgbClr val="1F497D"/>
                </a:solidFill>
                <a:latin typeface="Calibri"/>
                <a:ea typeface="ＭＳ Ｐゴシック"/>
                <a:cs typeface="+mj-cs"/>
              </a:rPr>
              <a:t>2.2 Searching for Books and Journals</a:t>
            </a:r>
            <a:endParaRPr lang="ja-JP" altLang="en-US" sz="40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022913" y="6302002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FFDFAC9-6F58-4E50-B52A-6ED05336675B}" type="slidenum">
              <a:rPr lang="ja-JP" altLang="en-US" sz="1200" smtClean="0">
                <a:solidFill>
                  <a:prstClr val="black">
                    <a:tint val="75000"/>
                  </a:prstClr>
                </a:solidFill>
                <a:cs typeface="Times New Roman" panose="02020603050405020304" pitchFamily="18" charset="0"/>
              </a:rPr>
              <a:pPr algn="r"/>
              <a:t>16</a:t>
            </a:fld>
            <a:endParaRPr lang="ja-JP" altLang="en-US" sz="1200" dirty="0">
              <a:solidFill>
                <a:prstClr val="black">
                  <a:tint val="7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2" y="3858460"/>
            <a:ext cx="9046509" cy="2929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9029" b="36359"/>
          <a:stretch/>
        </p:blipFill>
        <p:spPr>
          <a:xfrm>
            <a:off x="682683" y="1270610"/>
            <a:ext cx="8394371" cy="25568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7836463" y="3040872"/>
            <a:ext cx="692939" cy="395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043608" y="1610201"/>
            <a:ext cx="3240360" cy="1164071"/>
          </a:xfrm>
          <a:prstGeom prst="wedgeRoundRectCallout">
            <a:avLst>
              <a:gd name="adj1" fmla="val 36698"/>
              <a:gd name="adj2" fmla="val 711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You can use several words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Add asterisk (*) after the stem of the word </a:t>
            </a:r>
            <a:r>
              <a:rPr lang="en-US" altLang="ja-JP" sz="1800" b="0" i="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1800" b="0" i="0" dirty="0">
                <a:solidFill>
                  <a:srgbClr val="FF0000"/>
                </a:solidFill>
              </a:rPr>
              <a:t> Truncation</a:t>
            </a:r>
            <a:endParaRPr lang="ja-JP" altLang="en-US" sz="1800" b="0" i="0" dirty="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2631304">
            <a:off x="7382090" y="3442002"/>
            <a:ext cx="475818" cy="7708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6579684" y="6500951"/>
            <a:ext cx="289560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©2020 Nagoya University Library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005365" y="4946379"/>
            <a:ext cx="4176047" cy="2351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7079275" y="5253877"/>
            <a:ext cx="1888152" cy="737750"/>
          </a:xfrm>
          <a:prstGeom prst="wedgeRoundRectCallout">
            <a:avLst>
              <a:gd name="adj1" fmla="val -68173"/>
              <a:gd name="adj2" fmla="val -5947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Click on the title for details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97490" y="3863908"/>
            <a:ext cx="2119415" cy="2949468"/>
          </a:xfrm>
          <a:prstGeom prst="roundRect">
            <a:avLst>
              <a:gd name="adj" fmla="val 950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black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2427993" y="5531609"/>
            <a:ext cx="2665575" cy="1192840"/>
          </a:xfrm>
          <a:prstGeom prst="wedgeRoundRectCallout">
            <a:avLst>
              <a:gd name="adj1" fmla="val -81835"/>
              <a:gd name="adj2" fmla="val -26643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narrow down by Material Type, Holding Library, Publication year, Language etc.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-213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dirty="0">
                <a:solidFill>
                  <a:srgbClr val="1F497D"/>
                </a:solidFill>
                <a:latin typeface="Calibri"/>
                <a:ea typeface="ＭＳ Ｐゴシック"/>
                <a:cs typeface="+mj-cs"/>
              </a:rPr>
              <a:t>2.2 Searching for Books and Journals</a:t>
            </a:r>
            <a:endParaRPr lang="ja-JP" altLang="en-US" sz="40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タイトル 11"/>
          <p:cNvSpPr txBox="1">
            <a:spLocks/>
          </p:cNvSpPr>
          <p:nvPr/>
        </p:nvSpPr>
        <p:spPr bwMode="auto">
          <a:xfrm>
            <a:off x="682682" y="620688"/>
            <a:ext cx="4897429" cy="58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0" i="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Searching for Books in OPAC</a:t>
            </a:r>
            <a:endParaRPr lang="ja-JP" altLang="en-US" sz="2800" b="0" i="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4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2" y="3014541"/>
            <a:ext cx="8210428" cy="20890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72" y="5284473"/>
            <a:ext cx="8296772" cy="14960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3419872" y="3015814"/>
            <a:ext cx="800916" cy="2123943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4220788" y="3024143"/>
            <a:ext cx="1071292" cy="2146360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9701" name="コンテンツ プレースホルダ 18"/>
          <p:cNvSpPr>
            <a:spLocks noGrp="1"/>
          </p:cNvSpPr>
          <p:nvPr>
            <p:ph idx="1"/>
          </p:nvPr>
        </p:nvSpPr>
        <p:spPr>
          <a:xfrm>
            <a:off x="11212" y="1233033"/>
            <a:ext cx="9144000" cy="43189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☟</a:t>
            </a:r>
            <a:r>
              <a:rPr lang="en-US" altLang="ja-JP" sz="2000" b="1" dirty="0">
                <a:solidFill>
                  <a:srgbClr val="FF0000"/>
                </a:solidFill>
              </a:rPr>
              <a:t>There are 4 copies available within NUL and 2 of them are in the Central Library.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6372" y="3046935"/>
            <a:ext cx="8265922" cy="2123567"/>
          </a:xfrm>
          <a:prstGeom prst="roundRect">
            <a:avLst>
              <a:gd name="adj" fmla="val 6500"/>
            </a:avLst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76372" y="5270068"/>
            <a:ext cx="8276166" cy="1475506"/>
          </a:xfrm>
          <a:prstGeom prst="roundRect">
            <a:avLst>
              <a:gd name="adj" fmla="val 12289"/>
            </a:avLst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9471" name="Text Box 25"/>
          <p:cNvSpPr txBox="1">
            <a:spLocks noChangeArrowheads="1"/>
          </p:cNvSpPr>
          <p:nvPr/>
        </p:nvSpPr>
        <p:spPr bwMode="auto">
          <a:xfrm>
            <a:off x="71406" y="5170503"/>
            <a:ext cx="284441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Bibliographic information</a:t>
            </a:r>
          </a:p>
        </p:txBody>
      </p:sp>
      <p:sp>
        <p:nvSpPr>
          <p:cNvPr id="22" name="タイトル 11"/>
          <p:cNvSpPr txBox="1">
            <a:spLocks/>
          </p:cNvSpPr>
          <p:nvPr/>
        </p:nvSpPr>
        <p:spPr bwMode="auto">
          <a:xfrm>
            <a:off x="125412" y="746125"/>
            <a:ext cx="90185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0" i="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Bibliographic and holding information (books)</a:t>
            </a:r>
            <a:endParaRPr lang="ja-JP" altLang="en-US" sz="2800" b="0" i="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853014" y="4601617"/>
            <a:ext cx="5255567" cy="1848579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 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 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tx2">
                    <a:lumMod val="75000"/>
                  </a:schemeClr>
                </a:solidFill>
              </a:rPr>
              <a:t>There are huge books, and they are divided and arranged in different areas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tx2">
                    <a:lumMod val="75000"/>
                  </a:schemeClr>
                </a:solidFill>
              </a:rPr>
              <a:t>It is very important for finding books to take notes </a:t>
            </a:r>
            <a:r>
              <a:rPr lang="en-US" altLang="ja-JP" sz="2000" i="0" u="sng" dirty="0">
                <a:solidFill>
                  <a:schemeClr val="tx2">
                    <a:lumMod val="75000"/>
                  </a:schemeClr>
                </a:solidFill>
              </a:rPr>
              <a:t>both of 【Location】 and 【Call No】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096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dirty="0">
                <a:solidFill>
                  <a:srgbClr val="1F497D"/>
                </a:solidFill>
                <a:latin typeface="Calibri"/>
                <a:ea typeface="ＭＳ Ｐゴシック"/>
                <a:cs typeface="+mj-cs"/>
              </a:rPr>
              <a:t>2.2 Searching for Books and Journals</a:t>
            </a:r>
            <a:endParaRPr lang="ja-JP" altLang="en-US" sz="40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31383" y="1615313"/>
            <a:ext cx="3844652" cy="1204597"/>
          </a:xfrm>
          <a:prstGeom prst="wedgeRoundRectCallout">
            <a:avLst>
              <a:gd name="adj1" fmla="val -42041"/>
              <a:gd name="adj2" fmla="val 8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sz="2000" b="0" i="0" dirty="0">
                <a:latin typeface="+mn-lt"/>
                <a:ea typeface="ＭＳ Ｐゴシック" pitchFamily="50" charset="-128"/>
              </a:rPr>
              <a:t>【Call Number】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000" b="0" i="0" u="sng" dirty="0">
                <a:latin typeface="+mn-lt"/>
              </a:rPr>
              <a:t>Book’s</a:t>
            </a:r>
            <a:r>
              <a:rPr lang="en-US" altLang="ja-JP" sz="2000" u="sng" dirty="0">
                <a:latin typeface="+mn-lt"/>
              </a:rPr>
              <a:t> </a:t>
            </a:r>
            <a:r>
              <a:rPr lang="en-US" altLang="ja-JP" sz="2000" b="0" u="sng" dirty="0">
                <a:latin typeface="+mn-lt"/>
              </a:rPr>
              <a:t>arrangement</a:t>
            </a:r>
            <a:r>
              <a:rPr lang="ja-JP" altLang="en-US" sz="2000" b="0" i="0" u="sng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2000" b="0" i="0" u="sng" dirty="0">
                <a:latin typeface="+mn-lt"/>
                <a:ea typeface="ＭＳ Ｐゴシック" pitchFamily="50" charset="-128"/>
              </a:rPr>
              <a:t>and</a:t>
            </a:r>
            <a:r>
              <a:rPr lang="ja-JP" altLang="en-US" sz="2000" b="0" i="0" u="sng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2000" b="0" u="sng" dirty="0">
                <a:latin typeface="+mn-lt"/>
                <a:ea typeface="ＭＳ Ｐゴシック" pitchFamily="50" charset="-128"/>
              </a:rPr>
              <a:t>subject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000" b="0" i="0" dirty="0">
                <a:latin typeface="+mn-lt"/>
                <a:ea typeface="ＭＳ Ｐゴシック" pitchFamily="50" charset="-128"/>
              </a:rPr>
              <a:t>Labeled on the spine of the book</a:t>
            </a:r>
            <a:endParaRPr lang="en-US" altLang="ja-JP" sz="2000" b="0" i="0" dirty="0">
              <a:latin typeface="+mn-lt"/>
              <a:ea typeface="ＭＳ Ｐゴシック" pitchFamily="50" charset="-128"/>
              <a:sym typeface="Wingdings" pitchFamily="2" charset="2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21339" y="3216980"/>
            <a:ext cx="2290421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Holding information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1520" y="1615313"/>
            <a:ext cx="3744416" cy="1509888"/>
          </a:xfrm>
          <a:prstGeom prst="wedgeRoundRectCallout">
            <a:avLst>
              <a:gd name="adj1" fmla="val 37728"/>
              <a:gd name="adj2" fmla="val 686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sz="2000" b="0" i="0" dirty="0">
                <a:latin typeface="+mn-lt"/>
                <a:ea typeface="ＭＳ Ｐゴシック" pitchFamily="50" charset="-128"/>
              </a:rPr>
              <a:t>【Location】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000" b="0" i="0" u="sng" dirty="0">
                <a:latin typeface="+mn-lt"/>
                <a:ea typeface="ＭＳ Ｐゴシック" pitchFamily="50" charset="-128"/>
              </a:rPr>
              <a:t>Library &amp; Area</a:t>
            </a:r>
            <a:endParaRPr lang="en-US" altLang="ja-JP" sz="2000" b="0" i="0" dirty="0">
              <a:latin typeface="+mn-lt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b="0" i="0" dirty="0">
                <a:latin typeface="+mn-lt"/>
                <a:ea typeface="ＭＳ Ｐゴシック" pitchFamily="50" charset="-128"/>
              </a:rPr>
              <a:t>　</a:t>
            </a:r>
            <a:r>
              <a:rPr lang="en-US" altLang="ja-JP" sz="2000" b="0" i="0" dirty="0">
                <a:latin typeface="+mn-lt"/>
                <a:ea typeface="ＭＳ Ｐゴシック" pitchFamily="50" charset="-128"/>
              </a:rPr>
              <a:t>(“Cent Lib …” </a:t>
            </a:r>
            <a:r>
              <a:rPr lang="en-US" altLang="ja-JP" sz="2000" b="0" i="0" dirty="0">
                <a:latin typeface="+mn-lt"/>
                <a:ea typeface="ＭＳ Ｐゴシック" pitchFamily="50" charset="-128"/>
                <a:sym typeface="Wingdings" pitchFamily="2" charset="2"/>
              </a:rPr>
              <a:t>= </a:t>
            </a:r>
            <a:r>
              <a:rPr lang="en-US" altLang="ja-JP" sz="2000" b="0" i="0" dirty="0">
                <a:latin typeface="+mn-lt"/>
                <a:ea typeface="ＭＳ Ｐゴシック" pitchFamily="50" charset="-128"/>
              </a:rPr>
              <a:t>Central Library)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000" b="0" i="0" dirty="0">
                <a:latin typeface="+mn-lt"/>
                <a:ea typeface="ＭＳ Ｐゴシック" pitchFamily="50" charset="-128"/>
              </a:rPr>
              <a:t>Click on Location to view map</a:t>
            </a:r>
          </a:p>
          <a:p>
            <a:pPr>
              <a:defRPr/>
            </a:pPr>
            <a:endParaRPr lang="en-US" altLang="ja-JP" sz="2000" b="0" i="0" dirty="0">
              <a:latin typeface="+mn-lt"/>
              <a:ea typeface="ＭＳ Ｐゴシック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974981" y="6515431"/>
            <a:ext cx="2133600" cy="365125"/>
          </a:xfrm>
        </p:spPr>
        <p:txBody>
          <a:bodyPr/>
          <a:lstStyle/>
          <a:p>
            <a:pPr>
              <a:defRPr/>
            </a:pPr>
            <a:fld id="{03F72B56-0F34-49B4-8E6A-65E759DB1772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7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7" grpId="0" animBg="1"/>
      <p:bldP spid="18" grpId="0" animBg="1"/>
      <p:bldP spid="19471" grpId="0" animBg="1"/>
      <p:bldP spid="19" grpId="0" animBg="1"/>
      <p:bldP spid="25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31"/>
          <p:cNvSpPr>
            <a:spLocks noGrp="1"/>
          </p:cNvSpPr>
          <p:nvPr>
            <p:ph type="title"/>
          </p:nvPr>
        </p:nvSpPr>
        <p:spPr>
          <a:xfrm>
            <a:off x="250825" y="-24"/>
            <a:ext cx="8713788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2.2 Searching for Books or Journals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30723" name="コンテンツ プレースホルダ 44"/>
          <p:cNvSpPr>
            <a:spLocks noGrp="1"/>
          </p:cNvSpPr>
          <p:nvPr>
            <p:ph idx="1"/>
          </p:nvPr>
        </p:nvSpPr>
        <p:spPr>
          <a:xfrm>
            <a:off x="457200" y="1357298"/>
            <a:ext cx="8291513" cy="264320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u="sng" dirty="0"/>
              <a:t>Order of Call Number</a:t>
            </a:r>
            <a:r>
              <a:rPr lang="ja-JP" altLang="en-US" dirty="0"/>
              <a:t>　</a:t>
            </a:r>
            <a:endParaRPr lang="en-US" altLang="ja-JP" dirty="0"/>
          </a:p>
          <a:p>
            <a:pPr lvl="1" eaLnBrk="1" hangingPunct="1">
              <a:defRPr/>
            </a:pPr>
            <a:r>
              <a:rPr lang="en-US" altLang="ja-JP" sz="2200" dirty="0"/>
              <a:t>First column: Classification Number</a:t>
            </a:r>
            <a:r>
              <a:rPr lang="ja-JP" altLang="en-US" sz="2200" dirty="0"/>
              <a:t>　</a:t>
            </a:r>
            <a:endParaRPr lang="en-US" altLang="ja-JP" sz="2200" dirty="0"/>
          </a:p>
          <a:p>
            <a:pPr lvl="1" eaLnBrk="1" hangingPunct="1">
              <a:defRPr/>
            </a:pPr>
            <a:r>
              <a:rPr lang="en-US" altLang="ja-JP" sz="2200" dirty="0"/>
              <a:t>Second column: Author’s symbol</a:t>
            </a:r>
          </a:p>
          <a:p>
            <a:pPr eaLnBrk="1" hangingPunct="1">
              <a:defRPr/>
            </a:pPr>
            <a:r>
              <a:rPr lang="en-US" altLang="ja-JP" sz="2400" dirty="0"/>
              <a:t>The location differs according to types of books</a:t>
            </a:r>
          </a:p>
          <a:p>
            <a:pPr marL="354013" indent="103188" eaLnBrk="1" hangingPunct="1">
              <a:spcBef>
                <a:spcPts val="0"/>
              </a:spcBef>
              <a:buNone/>
              <a:defRPr/>
            </a:pPr>
            <a:r>
              <a:rPr lang="en-US" altLang="ja-JP" sz="2200" dirty="0"/>
              <a:t> – Books for undergraduates: 3F, Books for researchers: 1</a:t>
            </a:r>
            <a:r>
              <a:rPr lang="ja-JP" altLang="en-US" sz="2200" dirty="0"/>
              <a:t>・</a:t>
            </a:r>
            <a:r>
              <a:rPr lang="en-US" altLang="ja-JP" sz="2200" dirty="0"/>
              <a:t>4F,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altLang="ja-JP" sz="2200" dirty="0"/>
              <a:t>           Reference books: 2F</a:t>
            </a:r>
            <a:endParaRPr lang="en-US" altLang="ja-JP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1"/>
          </p:nvPr>
        </p:nvSpPr>
        <p:spPr>
          <a:xfrm>
            <a:off x="6998146" y="6501696"/>
            <a:ext cx="2133600" cy="365125"/>
          </a:xfrm>
        </p:spPr>
        <p:txBody>
          <a:bodyPr/>
          <a:lstStyle/>
          <a:p>
            <a:pPr>
              <a:defRPr/>
            </a:pPr>
            <a:fld id="{48393077-F2DA-446C-ABC4-294E4F6F9C3B}" type="slidenum">
              <a:rPr lang="en-US" altLang="ja-JP"/>
              <a:pPr>
                <a:defRPr/>
              </a:pPr>
              <a:t>18</a:t>
            </a:fld>
            <a:endParaRPr lang="en-US" altLang="ja-JP" dirty="0"/>
          </a:p>
        </p:txBody>
      </p:sp>
      <p:grpSp>
        <p:nvGrpSpPr>
          <p:cNvPr id="2" name="グループ化 24"/>
          <p:cNvGrpSpPr>
            <a:grpSpLocks/>
          </p:cNvGrpSpPr>
          <p:nvPr/>
        </p:nvGrpSpPr>
        <p:grpSpPr bwMode="auto">
          <a:xfrm>
            <a:off x="4427984" y="3789040"/>
            <a:ext cx="3357562" cy="2914650"/>
            <a:chOff x="0" y="0"/>
            <a:chExt cx="3657600" cy="3200400"/>
          </a:xfrm>
          <a:solidFill>
            <a:schemeClr val="bg1"/>
          </a:solidFill>
        </p:grpSpPr>
        <p:grpSp>
          <p:nvGrpSpPr>
            <p:cNvPr id="3" name="グループ化 25"/>
            <p:cNvGrpSpPr>
              <a:grpSpLocks/>
            </p:cNvGrpSpPr>
            <p:nvPr/>
          </p:nvGrpSpPr>
          <p:grpSpPr bwMode="auto">
            <a:xfrm>
              <a:off x="0" y="0"/>
              <a:ext cx="3657600" cy="3200400"/>
              <a:chOff x="0" y="0"/>
              <a:chExt cx="3657600" cy="3200400"/>
            </a:xfrm>
            <a:grpFill/>
          </p:grpSpPr>
          <p:sp>
            <p:nvSpPr>
              <p:cNvPr id="55" name="正方形/長方形 54"/>
              <p:cNvSpPr/>
              <p:nvPr/>
            </p:nvSpPr>
            <p:spPr>
              <a:xfrm>
                <a:off x="0" y="0"/>
                <a:ext cx="182966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1829665" y="0"/>
                <a:ext cx="182793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0" y="533400"/>
                <a:ext cx="182966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1829665" y="533400"/>
                <a:ext cx="182793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0" y="1066800"/>
                <a:ext cx="182966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1829665" y="1066800"/>
                <a:ext cx="182793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0" y="1600200"/>
                <a:ext cx="182966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1829665" y="1600200"/>
                <a:ext cx="182793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0" y="2133600"/>
                <a:ext cx="182966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1829665" y="2133600"/>
                <a:ext cx="182793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0" y="2667000"/>
                <a:ext cx="182966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1829665" y="2667000"/>
                <a:ext cx="1827935" cy="533400"/>
              </a:xfrm>
              <a:prstGeom prst="rect">
                <a:avLst/>
              </a:prstGeom>
              <a:grp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49" name="テキスト ボックス 78"/>
            <p:cNvSpPr txBox="1"/>
            <p:nvPr/>
          </p:nvSpPr>
          <p:spPr>
            <a:xfrm>
              <a:off x="38046" y="48808"/>
              <a:ext cx="857764" cy="350371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800" dirty="0"/>
                <a:t>700</a:t>
              </a:r>
              <a:endParaRPr lang="ja-JP" altLang="en-US" sz="1800" dirty="0"/>
            </a:p>
          </p:txBody>
        </p:sp>
        <p:cxnSp>
          <p:nvCxnSpPr>
            <p:cNvPr id="50" name="直線矢印コネクタ 49"/>
            <p:cNvCxnSpPr/>
            <p:nvPr/>
          </p:nvCxnSpPr>
          <p:spPr>
            <a:xfrm>
              <a:off x="209252" y="390463"/>
              <a:ext cx="1440559" cy="1744"/>
            </a:xfrm>
            <a:prstGeom prst="straightConnector1">
              <a:avLst/>
            </a:prstGeom>
            <a:grpFill/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81"/>
            <p:cNvSpPr txBox="1"/>
            <p:nvPr/>
          </p:nvSpPr>
          <p:spPr>
            <a:xfrm>
              <a:off x="58798" y="1732678"/>
              <a:ext cx="802424" cy="352114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800" dirty="0"/>
                <a:t>800</a:t>
              </a:r>
              <a:endParaRPr lang="ja-JP" altLang="en-US" sz="1800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rot="5400000" flipH="1" flipV="1">
              <a:off x="509965" y="1528359"/>
              <a:ext cx="2675716" cy="344144"/>
            </a:xfrm>
            <a:prstGeom prst="straightConnector1">
              <a:avLst/>
            </a:prstGeom>
            <a:grpFill/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2047565" y="399179"/>
              <a:ext cx="1438829" cy="3486"/>
            </a:xfrm>
            <a:prstGeom prst="straightConnector1">
              <a:avLst/>
            </a:prstGeom>
            <a:grpFill/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191959" y="3095812"/>
              <a:ext cx="1438829" cy="1744"/>
            </a:xfrm>
            <a:prstGeom prst="straightConnector1">
              <a:avLst/>
            </a:prstGeom>
            <a:grpFill/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角丸四角形 66"/>
          <p:cNvSpPr/>
          <p:nvPr/>
        </p:nvSpPr>
        <p:spPr>
          <a:xfrm>
            <a:off x="6215093" y="4857750"/>
            <a:ext cx="2643187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i="0" dirty="0"/>
              <a:t>Books placed near</a:t>
            </a:r>
          </a:p>
          <a:p>
            <a:pPr algn="ctr">
              <a:defRPr/>
            </a:pPr>
            <a:r>
              <a:rPr lang="en-US" altLang="ja-JP" sz="2000" i="0" dirty="0"/>
              <a:t>=</a:t>
            </a:r>
            <a:r>
              <a:rPr lang="ja-JP" altLang="en-US" sz="2000" i="0" dirty="0"/>
              <a:t> </a:t>
            </a:r>
            <a:r>
              <a:rPr lang="en-US" altLang="ja-JP" sz="2000" i="0" dirty="0"/>
              <a:t>close topic</a:t>
            </a:r>
          </a:p>
        </p:txBody>
      </p:sp>
      <p:sp>
        <p:nvSpPr>
          <p:cNvPr id="69" name="角丸四角形吹き出し 68"/>
          <p:cNvSpPr/>
          <p:nvPr/>
        </p:nvSpPr>
        <p:spPr>
          <a:xfrm>
            <a:off x="79368" y="4071938"/>
            <a:ext cx="3772552" cy="2525712"/>
          </a:xfrm>
          <a:prstGeom prst="wedgeRoundRectCallout">
            <a:avLst>
              <a:gd name="adj1" fmla="val 50081"/>
              <a:gd name="adj2" fmla="val 25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ja-JP" sz="1200" i="0" dirty="0"/>
          </a:p>
          <a:p>
            <a:pPr>
              <a:defRPr/>
            </a:pPr>
            <a:r>
              <a:rPr lang="en-US" altLang="ja-JP" sz="2000" i="0" dirty="0"/>
              <a:t>Classification No. </a:t>
            </a:r>
            <a:r>
              <a:rPr lang="en-US" altLang="ja-JP" sz="2000" i="0" dirty="0">
                <a:sym typeface="Wingdings" pitchFamily="2" charset="2"/>
              </a:rPr>
              <a:t></a:t>
            </a:r>
          </a:p>
          <a:p>
            <a:pPr>
              <a:defRPr/>
            </a:pPr>
            <a:endParaRPr lang="en-US" altLang="ja-JP" sz="1050" i="0" dirty="0">
              <a:sym typeface="Wingdings" pitchFamily="2" charset="2"/>
            </a:endParaRPr>
          </a:p>
          <a:p>
            <a:pPr>
              <a:defRPr/>
            </a:pPr>
            <a:r>
              <a:rPr lang="en-US" altLang="ja-JP" sz="2000" i="0" dirty="0">
                <a:sym typeface="Wingdings" pitchFamily="2" charset="2"/>
              </a:rPr>
              <a:t>Author’s symbol  </a:t>
            </a:r>
          </a:p>
          <a:p>
            <a:pPr>
              <a:defRPr/>
            </a:pPr>
            <a:endParaRPr lang="en-US" altLang="ja-JP" sz="1050" i="0" dirty="0">
              <a:sym typeface="Wingdings" pitchFamily="2" charset="2"/>
            </a:endParaRPr>
          </a:p>
          <a:p>
            <a:pPr>
              <a:defRPr/>
            </a:pPr>
            <a:r>
              <a:rPr lang="en-US" altLang="ja-JP" sz="2000" i="0" dirty="0">
                <a:sym typeface="Wingdings" pitchFamily="2" charset="2"/>
              </a:rPr>
              <a:t>Info about Vol.&amp;  </a:t>
            </a:r>
          </a:p>
          <a:p>
            <a:pPr>
              <a:defRPr/>
            </a:pPr>
            <a:r>
              <a:rPr lang="ja-JP" altLang="en-US" sz="2000" i="0" dirty="0">
                <a:sym typeface="Wingdings" pitchFamily="2" charset="2"/>
              </a:rPr>
              <a:t>　　</a:t>
            </a:r>
            <a:r>
              <a:rPr lang="en-US" altLang="ja-JP" sz="2000" i="0" dirty="0">
                <a:sym typeface="Wingdings" pitchFamily="2" charset="2"/>
              </a:rPr>
              <a:t>Bookshelf etc</a:t>
            </a:r>
            <a:r>
              <a:rPr lang="ja-JP" altLang="en-US" sz="2000" i="0" dirty="0">
                <a:sym typeface="Wingdings" pitchFamily="2" charset="2"/>
              </a:rPr>
              <a:t>　</a:t>
            </a:r>
            <a:endParaRPr lang="en-US" altLang="ja-JP" sz="1100" i="0" dirty="0">
              <a:sym typeface="Wingdings" pitchFamily="2" charset="2"/>
            </a:endParaRPr>
          </a:p>
          <a:p>
            <a:pPr>
              <a:defRPr/>
            </a:pPr>
            <a:r>
              <a:rPr lang="en-US" altLang="ja-JP" sz="2000" i="0" dirty="0">
                <a:sym typeface="Wingdings" pitchFamily="2" charset="2"/>
              </a:rPr>
              <a:t>Location       </a:t>
            </a:r>
            <a:r>
              <a:rPr lang="ja-JP" altLang="en-US" sz="2000" i="0" dirty="0">
                <a:sym typeface="Wingdings" pitchFamily="2" charset="2"/>
              </a:rPr>
              <a:t>　　　</a:t>
            </a:r>
            <a:r>
              <a:rPr lang="en-US" altLang="ja-JP" sz="2000" i="0" dirty="0">
                <a:sym typeface="Wingdings" pitchFamily="2" charset="2"/>
              </a:rPr>
              <a:t>  </a:t>
            </a:r>
          </a:p>
          <a:p>
            <a:pPr>
              <a:defRPr/>
            </a:pPr>
            <a:endParaRPr lang="en-US" altLang="ja-JP" sz="2000" i="0" dirty="0">
              <a:sym typeface="Wingdings" pitchFamily="2" charset="2"/>
            </a:endParaRPr>
          </a:p>
        </p:txBody>
      </p:sp>
      <p:pic>
        <p:nvPicPr>
          <p:cNvPr id="30729" name="図 19" descr="ラベル例留学生コーナー和書.jpg"/>
          <p:cNvPicPr>
            <a:picLocks noChangeAspect="1"/>
          </p:cNvPicPr>
          <p:nvPr/>
        </p:nvPicPr>
        <p:blipFill>
          <a:blip r:embed="rId3" cstate="print"/>
          <a:srcRect t="4349"/>
          <a:stretch>
            <a:fillRect/>
          </a:stretch>
        </p:blipFill>
        <p:spPr bwMode="auto">
          <a:xfrm>
            <a:off x="2428868" y="4368912"/>
            <a:ext cx="1296000" cy="18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タイトル 11"/>
          <p:cNvSpPr txBox="1">
            <a:spLocks/>
          </p:cNvSpPr>
          <p:nvPr/>
        </p:nvSpPr>
        <p:spPr bwMode="auto">
          <a:xfrm>
            <a:off x="125413" y="928670"/>
            <a:ext cx="3654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800" b="0" i="0" u="sng" dirty="0">
                <a:solidFill>
                  <a:srgbClr val="17375E"/>
                </a:solidFill>
                <a:latin typeface="+mj-lt"/>
                <a:ea typeface="ＭＳ Ｐゴシック" pitchFamily="50" charset="-128"/>
              </a:rPr>
              <a:t>Arrangement of Books</a:t>
            </a:r>
            <a:endParaRPr lang="ja-JP" altLang="en-US" sz="2800" b="0" i="0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正方形/長方形 11"/>
          <p:cNvSpPr>
            <a:spLocks noChangeArrowheads="1"/>
          </p:cNvSpPr>
          <p:nvPr/>
        </p:nvSpPr>
        <p:spPr bwMode="auto">
          <a:xfrm>
            <a:off x="1000125" y="1714500"/>
            <a:ext cx="2714625" cy="322666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/>
          <a:lstStyle/>
          <a:p>
            <a:endParaRPr lang="ja-JP" altLang="en-US" i="0"/>
          </a:p>
        </p:txBody>
      </p:sp>
      <p:sp>
        <p:nvSpPr>
          <p:cNvPr id="2" name="正方形/長方形 13"/>
          <p:cNvSpPr>
            <a:spLocks noChangeArrowheads="1"/>
          </p:cNvSpPr>
          <p:nvPr/>
        </p:nvSpPr>
        <p:spPr bwMode="auto">
          <a:xfrm>
            <a:off x="1071563" y="2996952"/>
            <a:ext cx="2500312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>
              <a:defRPr/>
            </a:pPr>
            <a:endParaRPr lang="ja-JP" altLang="en-US" i="0" dirty="0">
              <a:ea typeface="ＭＳ Ｐゴシック" pitchFamily="50" charset="-128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71563" y="1714500"/>
            <a:ext cx="2928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ja-JP" sz="2200" i="0" dirty="0"/>
              <a:t>0</a:t>
            </a:r>
            <a:r>
              <a:rPr lang="ja-JP" altLang="en-US" sz="2200" i="0" dirty="0"/>
              <a:t>：</a:t>
            </a:r>
            <a:r>
              <a:rPr lang="en-US" altLang="ja-JP" sz="2000" i="0" dirty="0"/>
              <a:t>General works</a:t>
            </a:r>
            <a:endParaRPr lang="ja-JP" altLang="en-US" sz="2000" i="0" dirty="0"/>
          </a:p>
          <a:p>
            <a:pPr marL="342900" indent="-342900"/>
            <a:r>
              <a:rPr lang="en-US" altLang="ja-JP" sz="2000" i="0" dirty="0"/>
              <a:t>1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Philosophy</a:t>
            </a:r>
          </a:p>
          <a:p>
            <a:pPr marL="342900" indent="-342900"/>
            <a:r>
              <a:rPr lang="en-US" altLang="ja-JP" sz="2000" i="0" dirty="0"/>
              <a:t>2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History</a:t>
            </a:r>
            <a:endParaRPr lang="ja-JP" altLang="en-US" sz="2000" i="0" dirty="0"/>
          </a:p>
          <a:p>
            <a:pPr marL="342900" indent="-342900"/>
            <a:r>
              <a:rPr lang="en-US" altLang="ja-JP" sz="2000" i="0" dirty="0"/>
              <a:t>3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Social Sciences</a:t>
            </a:r>
            <a:endParaRPr lang="ja-JP" altLang="en-US" sz="2000" i="0" dirty="0"/>
          </a:p>
          <a:p>
            <a:pPr marL="342900" indent="-342900"/>
            <a:r>
              <a:rPr lang="en-US" altLang="ja-JP" sz="2000" i="0" dirty="0"/>
              <a:t>4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Natural Sciences</a:t>
            </a:r>
            <a:r>
              <a:rPr lang="ja-JP" altLang="en-US" sz="2000" i="0" dirty="0"/>
              <a:t>　　　　　</a:t>
            </a:r>
          </a:p>
          <a:p>
            <a:pPr marL="342900" indent="-342900"/>
            <a:r>
              <a:rPr lang="en-US" altLang="ja-JP" sz="2000" i="0" dirty="0"/>
              <a:t>5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Technology</a:t>
            </a:r>
          </a:p>
          <a:p>
            <a:pPr marL="342900" indent="-342900"/>
            <a:r>
              <a:rPr lang="en-US" altLang="ja-JP" sz="2000" i="0" dirty="0"/>
              <a:t>6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Industry</a:t>
            </a:r>
            <a:endParaRPr lang="ja-JP" altLang="en-US" sz="2000" i="0" dirty="0"/>
          </a:p>
          <a:p>
            <a:pPr marL="342900" indent="-342900"/>
            <a:r>
              <a:rPr lang="en-US" altLang="ja-JP" sz="2000" i="0" dirty="0"/>
              <a:t>7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The arts</a:t>
            </a:r>
            <a:endParaRPr lang="ja-JP" altLang="en-US" sz="2000" i="0" dirty="0"/>
          </a:p>
          <a:p>
            <a:pPr marL="342900" indent="-342900"/>
            <a:r>
              <a:rPr lang="en-US" altLang="ja-JP" sz="2000" i="0" dirty="0"/>
              <a:t>8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Language</a:t>
            </a:r>
            <a:endParaRPr lang="ja-JP" altLang="en-US" sz="2000" i="0" dirty="0"/>
          </a:p>
          <a:p>
            <a:pPr marL="342900" indent="-342900"/>
            <a:r>
              <a:rPr lang="en-US" altLang="ja-JP" sz="2000" i="0" dirty="0"/>
              <a:t>9</a:t>
            </a:r>
            <a:r>
              <a:rPr lang="ja-JP" altLang="en-US" sz="2000" i="0" dirty="0"/>
              <a:t>：</a:t>
            </a:r>
            <a:r>
              <a:rPr lang="en-US" altLang="ja-JP" sz="2000" i="0" dirty="0"/>
              <a:t>Literature</a:t>
            </a:r>
            <a:endParaRPr lang="ja-JP" altLang="en-US" sz="2000" i="0" dirty="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50825" y="1052513"/>
            <a:ext cx="5184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2800" b="0" i="0" u="sng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50" charset="-128"/>
              </a:rPr>
              <a:t>Nippon Decimal Classification (NDC)</a:t>
            </a:r>
            <a:endParaRPr lang="ja-JP" altLang="en-US" sz="2800" b="0" i="0" u="sng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64521" name="Rectangle 5"/>
          <p:cNvSpPr>
            <a:spLocks noChangeArrowheads="1"/>
          </p:cNvSpPr>
          <p:nvPr/>
        </p:nvSpPr>
        <p:spPr bwMode="auto">
          <a:xfrm>
            <a:off x="5292080" y="1645345"/>
            <a:ext cx="3456384" cy="4807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410 Mathematics</a:t>
            </a: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420 Physics</a:t>
            </a:r>
            <a:r>
              <a:rPr lang="zh-CN" altLang="en-US" sz="1800" i="0" dirty="0">
                <a:ea typeface="ＭＳ Ｐゴシック" pitchFamily="50" charset="-128"/>
              </a:rPr>
              <a:t> </a:t>
            </a:r>
            <a:endParaRPr lang="en-US" altLang="zh-CN" sz="1800" i="0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430 Chemistry</a:t>
            </a:r>
          </a:p>
          <a:p>
            <a:pPr>
              <a:defRPr/>
            </a:pPr>
            <a:r>
              <a:rPr lang="ja-JP" altLang="en-US" sz="1800" i="0" dirty="0">
                <a:ea typeface="ＭＳ Ｐゴシック" pitchFamily="50" charset="-128"/>
              </a:rPr>
              <a:t>・・・</a:t>
            </a:r>
            <a:endParaRPr lang="en-US" altLang="ja-JP" sz="1800" i="0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46</a:t>
            </a:r>
            <a:r>
              <a:rPr lang="en-US" altLang="ja-JP" sz="1800" i="0" dirty="0">
                <a:ea typeface="ＭＳ Ｐゴシック" pitchFamily="50" charset="-128"/>
              </a:rPr>
              <a:t>0</a:t>
            </a:r>
            <a:r>
              <a:rPr lang="en-US" altLang="zh-CN" sz="1800" i="0" dirty="0">
                <a:ea typeface="ＭＳ Ｐゴシック" pitchFamily="50" charset="-128"/>
              </a:rPr>
              <a:t> Biology</a:t>
            </a:r>
          </a:p>
          <a:p>
            <a:pPr>
              <a:defRPr/>
            </a:pPr>
            <a:r>
              <a:rPr lang="en-US" altLang="ja-JP" sz="1800" i="0" dirty="0">
                <a:ea typeface="ＭＳ Ｐゴシック" pitchFamily="50" charset="-128"/>
              </a:rPr>
              <a:t>461 </a:t>
            </a:r>
            <a:r>
              <a:rPr lang="en-US" altLang="ja-JP" sz="1800" i="0" dirty="0"/>
              <a:t>Theoretical biology </a:t>
            </a: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46</a:t>
            </a:r>
            <a:r>
              <a:rPr lang="en-US" altLang="ja-JP" sz="1800" i="0" dirty="0">
                <a:ea typeface="ＭＳ Ｐゴシック" pitchFamily="50" charset="-128"/>
              </a:rPr>
              <a:t>2 Biogeography</a:t>
            </a: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463 </a:t>
            </a:r>
            <a:r>
              <a:rPr lang="en-US" altLang="ja-JP" sz="1800" i="0" dirty="0">
                <a:ea typeface="ＭＳ Ｐゴシック" pitchFamily="50" charset="-128"/>
              </a:rPr>
              <a:t>Cytology</a:t>
            </a: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464 </a:t>
            </a:r>
            <a:r>
              <a:rPr lang="en-US" altLang="ja-JP" sz="1800" i="0" dirty="0">
                <a:ea typeface="ＭＳ Ｐゴシック" pitchFamily="50" charset="-128"/>
              </a:rPr>
              <a:t>Biochemistry</a:t>
            </a:r>
            <a:endParaRPr lang="en-US" altLang="zh-CN" sz="1800" i="0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sz="1800" i="0" dirty="0">
                <a:ea typeface="ＭＳ Ｐゴシック" pitchFamily="50" charset="-128"/>
              </a:rPr>
              <a:t>  464.1 Molecular Biology</a:t>
            </a:r>
          </a:p>
          <a:p>
            <a:pPr>
              <a:defRPr/>
            </a:pPr>
            <a:r>
              <a:rPr lang="en-US" altLang="ja-JP" sz="1800" i="0" dirty="0">
                <a:ea typeface="ＭＳ Ｐゴシック" pitchFamily="50" charset="-128"/>
              </a:rPr>
              <a:t>  464.2 Protein</a:t>
            </a:r>
          </a:p>
          <a:p>
            <a:pPr>
              <a:defRPr/>
            </a:pPr>
            <a:r>
              <a:rPr lang="en-US" altLang="ja-JP" sz="1800" i="0" dirty="0">
                <a:ea typeface="ＭＳ Ｐゴシック" pitchFamily="50" charset="-128"/>
              </a:rPr>
              <a:t>   464.26 Collagen</a:t>
            </a:r>
          </a:p>
          <a:p>
            <a:pPr>
              <a:defRPr/>
            </a:pPr>
            <a:r>
              <a:rPr lang="en-US" altLang="ja-JP" sz="1800" i="0" dirty="0">
                <a:ea typeface="ＭＳ Ｐゴシック" pitchFamily="50" charset="-128"/>
              </a:rPr>
              <a:t>   464.27 Nucleic </a:t>
            </a:r>
            <a:r>
              <a:rPr lang="en-US" altLang="ja-JP" sz="1800" i="0" dirty="0" err="1">
                <a:ea typeface="ＭＳ Ｐゴシック" pitchFamily="50" charset="-128"/>
              </a:rPr>
              <a:t>Acid:RNA,DNA</a:t>
            </a:r>
            <a:endParaRPr lang="en-US" altLang="ja-JP" sz="1800" i="0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 </a:t>
            </a:r>
            <a:r>
              <a:rPr lang="ja-JP" altLang="en-US" sz="1800" i="0" dirty="0">
                <a:ea typeface="ＭＳ Ｐゴシック" pitchFamily="50" charset="-128"/>
              </a:rPr>
              <a:t>・・・</a:t>
            </a:r>
            <a:endParaRPr lang="en-US" altLang="zh-CN" sz="1800" i="0" dirty="0">
              <a:ea typeface="ＭＳ Ｐゴシック" pitchFamily="50" charset="-128"/>
            </a:endParaRP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47</a:t>
            </a:r>
            <a:r>
              <a:rPr lang="en-US" altLang="ja-JP" sz="1800" i="0" dirty="0">
                <a:ea typeface="ＭＳ Ｐゴシック" pitchFamily="50" charset="-128"/>
              </a:rPr>
              <a:t>0</a:t>
            </a:r>
            <a:r>
              <a:rPr lang="en-US" altLang="zh-CN" sz="1800" i="0" dirty="0">
                <a:ea typeface="ＭＳ Ｐゴシック" pitchFamily="50" charset="-128"/>
              </a:rPr>
              <a:t> Botany</a:t>
            </a:r>
          </a:p>
          <a:p>
            <a:pPr>
              <a:defRPr/>
            </a:pPr>
            <a:r>
              <a:rPr lang="en-US" altLang="ja-JP" sz="1800" i="0" dirty="0">
                <a:ea typeface="ＭＳ Ｐゴシック" pitchFamily="50" charset="-128"/>
              </a:rPr>
              <a:t>480</a:t>
            </a:r>
            <a:r>
              <a:rPr lang="ja-JP" altLang="en-US" sz="1800" i="0" dirty="0">
                <a:ea typeface="ＭＳ Ｐゴシック" pitchFamily="50" charset="-128"/>
              </a:rPr>
              <a:t> </a:t>
            </a:r>
            <a:r>
              <a:rPr lang="en-US" altLang="zh-CN" sz="1800" i="0" dirty="0">
                <a:ea typeface="ＭＳ Ｐゴシック" pitchFamily="50" charset="-128"/>
              </a:rPr>
              <a:t>Zoology</a:t>
            </a:r>
          </a:p>
          <a:p>
            <a:pPr>
              <a:defRPr/>
            </a:pPr>
            <a:r>
              <a:rPr lang="en-US" altLang="zh-CN" sz="1800" i="0" dirty="0">
                <a:ea typeface="ＭＳ Ｐゴシック" pitchFamily="50" charset="-128"/>
              </a:rPr>
              <a:t>490 Medical sciences</a:t>
            </a:r>
          </a:p>
          <a:p>
            <a:pPr>
              <a:defRPr/>
            </a:pPr>
            <a:endParaRPr lang="en-US" altLang="zh-CN" sz="1800" i="0" dirty="0">
              <a:ea typeface="ＭＳ Ｐゴシック" pitchFamily="50" charset="-128"/>
            </a:endParaRPr>
          </a:p>
        </p:txBody>
      </p:sp>
      <p:sp>
        <p:nvSpPr>
          <p:cNvPr id="64523" name="右矢印 15"/>
          <p:cNvSpPr>
            <a:spLocks noChangeArrowheads="1"/>
          </p:cNvSpPr>
          <p:nvPr/>
        </p:nvSpPr>
        <p:spPr bwMode="auto">
          <a:xfrm>
            <a:off x="3707904" y="2852936"/>
            <a:ext cx="1557338" cy="617537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/>
          <a:lstStyle/>
          <a:p>
            <a:endParaRPr lang="ja-JP" altLang="en-US" i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292080" y="3861048"/>
            <a:ext cx="1871662" cy="3603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 i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488062" y="4941168"/>
            <a:ext cx="3132000" cy="3254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 i="0"/>
          </a:p>
        </p:txBody>
      </p:sp>
      <p:sp>
        <p:nvSpPr>
          <p:cNvPr id="31754" name="タイトル 14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939800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tx2"/>
                </a:solidFill>
              </a:rPr>
              <a:t>2.2 Searching for Books and Journals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1"/>
          </p:nvPr>
        </p:nvSpPr>
        <p:spPr>
          <a:xfrm>
            <a:off x="6998208" y="6500094"/>
            <a:ext cx="2133600" cy="365125"/>
          </a:xfrm>
        </p:spPr>
        <p:txBody>
          <a:bodyPr/>
          <a:lstStyle/>
          <a:p>
            <a:pPr>
              <a:defRPr/>
            </a:pPr>
            <a:fld id="{3213AE59-B3CD-4A69-82A1-6CBDF4A623F7}" type="slidenum">
              <a:rPr lang="en-US" altLang="ja-JP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16" name="角丸四角形 15"/>
          <p:cNvSpPr/>
          <p:nvPr/>
        </p:nvSpPr>
        <p:spPr>
          <a:xfrm>
            <a:off x="107504" y="5013176"/>
            <a:ext cx="5184576" cy="1668153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1600" b="0" i="0" dirty="0">
                <a:solidFill>
                  <a:schemeClr val="tx2">
                    <a:lumMod val="75000"/>
                  </a:schemeClr>
                </a:solidFill>
              </a:rPr>
              <a:t>You can skip showing these tables to the participants but</a:t>
            </a:r>
          </a:p>
          <a:p>
            <a:pPr marL="452438" lvl="1" indent="-187325">
              <a:buFont typeface="Wingdings" pitchFamily="2" charset="2"/>
              <a:buChar char="ü"/>
              <a:defRPr/>
            </a:pPr>
            <a:r>
              <a:rPr lang="en-US" altLang="ja-JP" sz="1600" b="0" i="0" dirty="0">
                <a:solidFill>
                  <a:schemeClr val="tx2">
                    <a:lumMod val="75000"/>
                  </a:schemeClr>
                </a:solidFill>
              </a:rPr>
              <a:t>Explain, when the numbers are close, the topic is also close</a:t>
            </a:r>
          </a:p>
          <a:p>
            <a:pPr marL="452438" lvl="1" indent="-187325">
              <a:buFont typeface="Wingdings" pitchFamily="2" charset="2"/>
              <a:buChar char="ü"/>
              <a:defRPr/>
            </a:pPr>
            <a:r>
              <a:rPr lang="en-US" altLang="ja-JP" sz="1600" b="0" i="0" dirty="0">
                <a:solidFill>
                  <a:schemeClr val="tx2">
                    <a:lumMod val="75000"/>
                  </a:schemeClr>
                </a:solidFill>
              </a:rPr>
              <a:t>Show them the detailed classification of columns on the shelves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521" grpId="0" animBg="1"/>
      <p:bldP spid="64523" grpId="0" animBg="1"/>
      <p:bldP spid="12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2" y="332656"/>
            <a:ext cx="8512175" cy="1468437"/>
          </a:xfrm>
        </p:spPr>
        <p:txBody>
          <a:bodyPr/>
          <a:lstStyle/>
          <a:p>
            <a:br>
              <a:rPr lang="en-US" altLang="ja-JP" sz="2400" dirty="0">
                <a:solidFill>
                  <a:schemeClr val="tx2"/>
                </a:solidFill>
              </a:rPr>
            </a:br>
            <a:br>
              <a:rPr lang="en-US" altLang="ja-JP" dirty="0">
                <a:solidFill>
                  <a:schemeClr val="tx2"/>
                </a:solidFill>
              </a:rPr>
            </a:br>
            <a:r>
              <a:rPr lang="en-US" altLang="ja-JP" dirty="0">
                <a:solidFill>
                  <a:schemeClr val="tx2"/>
                </a:solidFill>
              </a:rPr>
              <a:t>Contents</a:t>
            </a:r>
            <a:br>
              <a:rPr lang="en-US" altLang="ja-JP" dirty="0"/>
            </a:br>
            <a:br>
              <a:rPr lang="en-US" altLang="ja-JP" dirty="0"/>
            </a:b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566704"/>
            <a:ext cx="7604125" cy="4800026"/>
          </a:xfrm>
        </p:spPr>
        <p:txBody>
          <a:bodyPr>
            <a:noAutofit/>
          </a:bodyPr>
          <a:lstStyle/>
          <a:p>
            <a:pPr marL="363538" indent="-363538" eaLnBrk="1" hangingPunct="1">
              <a:buAutoNum type="arabicPeriod"/>
              <a:defRPr/>
            </a:pPr>
            <a:r>
              <a:rPr lang="en-US" altLang="ja-JP" sz="2800" dirty="0">
                <a:cs typeface="Arial" panose="020B0604020202020204" pitchFamily="34" charset="0"/>
              </a:rPr>
              <a:t>Aims of today’s</a:t>
            </a:r>
            <a:r>
              <a:rPr lang="ja-JP" altLang="en-US" sz="2800" dirty="0">
                <a:cs typeface="Arial" panose="020B0604020202020204" pitchFamily="34" charset="0"/>
              </a:rPr>
              <a:t> </a:t>
            </a:r>
            <a:r>
              <a:rPr lang="en-US" altLang="ja-JP" sz="2800" dirty="0">
                <a:cs typeface="Arial" panose="020B0604020202020204" pitchFamily="34" charset="0"/>
              </a:rPr>
              <a:t>guidance</a:t>
            </a:r>
          </a:p>
          <a:p>
            <a:pPr marL="0" indent="0" eaLnBrk="1" hangingPunct="1">
              <a:buNone/>
              <a:defRPr/>
            </a:pPr>
            <a:r>
              <a:rPr lang="en-US" altLang="ja-JP" sz="2800" dirty="0">
                <a:cs typeface="Arial" panose="020B0604020202020204" pitchFamily="34" charset="0"/>
              </a:rPr>
              <a:t>2.</a:t>
            </a:r>
            <a:r>
              <a:rPr lang="ja-JP" altLang="en-US" sz="2800" dirty="0">
                <a:cs typeface="Arial" panose="020B0604020202020204" pitchFamily="34" charset="0"/>
              </a:rPr>
              <a:t> </a:t>
            </a:r>
            <a:r>
              <a:rPr lang="en-US" altLang="ja-JP" sz="2800" dirty="0"/>
              <a:t>Key points on “How to use the library”</a:t>
            </a:r>
            <a:endParaRPr lang="en-US" altLang="ja-JP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dirty="0">
                <a:cs typeface="Arial" panose="020B0604020202020204" pitchFamily="34" charset="0"/>
              </a:rPr>
              <a:t>Using the library</a:t>
            </a:r>
            <a:endParaRPr lang="ja-JP" altLang="en-US" dirty="0">
              <a:cs typeface="Arial" panose="020B0604020202020204" pitchFamily="34" charset="0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dirty="0">
                <a:cs typeface="Arial" panose="020B0604020202020204" pitchFamily="34" charset="0"/>
              </a:rPr>
              <a:t>Searching for books and journals</a:t>
            </a:r>
            <a:r>
              <a:rPr lang="ja-JP" altLang="en-US" dirty="0">
                <a:cs typeface="Arial" panose="020B0604020202020204" pitchFamily="34" charset="0"/>
              </a:rPr>
              <a:t>（</a:t>
            </a:r>
            <a:r>
              <a:rPr lang="en-US" altLang="ja-JP" dirty="0">
                <a:cs typeface="Arial" panose="020B0604020202020204" pitchFamily="34" charset="0"/>
              </a:rPr>
              <a:t>in OPAC</a:t>
            </a:r>
            <a:r>
              <a:rPr lang="ja-JP" altLang="en-US" dirty="0">
                <a:cs typeface="Arial" panose="020B0604020202020204" pitchFamily="34" charset="0"/>
              </a:rPr>
              <a:t>）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dirty="0">
                <a:cs typeface="Arial" panose="020B0604020202020204" pitchFamily="34" charset="0"/>
              </a:rPr>
              <a:t>Finding and obtaining materials</a:t>
            </a:r>
            <a:endParaRPr lang="ja-JP" altLang="en-US" dirty="0">
              <a:cs typeface="Arial" panose="020B0604020202020204" pitchFamily="34" charset="0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dirty="0">
                <a:cs typeface="Arial" panose="020B0604020202020204" pitchFamily="34" charset="0"/>
              </a:rPr>
              <a:t>When you need help</a:t>
            </a:r>
          </a:p>
          <a:p>
            <a:pPr marL="914400" lvl="1" indent="-914400" eaLnBrk="1" hangingPunct="1">
              <a:buNone/>
              <a:defRPr/>
            </a:pPr>
            <a:r>
              <a:rPr lang="en-US" altLang="ja-JP" dirty="0">
                <a:cs typeface="Arial" panose="020B0604020202020204" pitchFamily="34" charset="0"/>
              </a:rPr>
              <a:t>3. </a:t>
            </a:r>
            <a:r>
              <a:rPr lang="en-US" altLang="ja-JP" dirty="0"/>
              <a:t>Additional details for the guidance</a:t>
            </a:r>
            <a:endParaRPr lang="en-US" altLang="ja-JP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800" dirty="0">
                <a:cs typeface="Arial" panose="020B0604020202020204" pitchFamily="34" charset="0"/>
              </a:rPr>
              <a:t>4. Experience a standard library tour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992112" y="6502654"/>
            <a:ext cx="2133600" cy="365125"/>
          </a:xfrm>
        </p:spPr>
        <p:txBody>
          <a:bodyPr/>
          <a:lstStyle/>
          <a:p>
            <a:pPr>
              <a:defRPr/>
            </a:pPr>
            <a:fld id="{4D7A566D-A7D4-48CB-A028-B91B32BB0DD1}" type="slidenum">
              <a:rPr lang="en-US" altLang="ja-JP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261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E1E6DB-31CF-4DBC-A1CF-28FA26D61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6" y="1465427"/>
            <a:ext cx="8295534" cy="521116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006063" y="6494033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1FFDFAC9-6F58-4E50-B52A-6ED05336675B}" type="slidenum">
              <a:rPr lang="ja-JP" altLang="en-US" sz="1200" smtClean="0">
                <a:solidFill>
                  <a:prstClr val="black">
                    <a:tint val="75000"/>
                  </a:prstClr>
                </a:solidFill>
                <a:cs typeface="Times New Roman" panose="02020603050405020304" pitchFamily="18" charset="0"/>
              </a:rPr>
              <a:pPr algn="r"/>
              <a:t>20</a:t>
            </a:fld>
            <a:endParaRPr lang="ja-JP" altLang="en-US" sz="1200" dirty="0">
              <a:solidFill>
                <a:prstClr val="black">
                  <a:tint val="7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696985" y="3584250"/>
            <a:ext cx="340321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527863" y="2572176"/>
            <a:ext cx="3384376" cy="1710522"/>
          </a:xfrm>
          <a:prstGeom prst="wedgeRoundRectCallout">
            <a:avLst>
              <a:gd name="adj1" fmla="val -76091"/>
              <a:gd name="adj2" fmla="val -5294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0" i="0" dirty="0">
                <a:solidFill>
                  <a:srgbClr val="FF0000"/>
                </a:solidFill>
              </a:rPr>
              <a:t>Search by ‘Journal title’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0" i="0" dirty="0">
                <a:solidFill>
                  <a:srgbClr val="FF0000"/>
                </a:solidFill>
              </a:rPr>
              <a:t>　　</a:t>
            </a:r>
            <a:r>
              <a:rPr lang="en-US" altLang="ja-JP" b="0" i="0" dirty="0">
                <a:solidFill>
                  <a:srgbClr val="FF0000"/>
                </a:solidFill>
              </a:rPr>
              <a:t>×article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0" i="0" dirty="0">
                <a:solidFill>
                  <a:srgbClr val="FF0000"/>
                </a:solidFill>
              </a:rPr>
              <a:t>　　</a:t>
            </a:r>
            <a:r>
              <a:rPr lang="en-US" altLang="ja-JP" b="0" i="0" dirty="0">
                <a:solidFill>
                  <a:srgbClr val="FF0000"/>
                </a:solidFill>
              </a:rPr>
              <a:t>×author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0" i="0" dirty="0">
                <a:solidFill>
                  <a:srgbClr val="FF0000"/>
                </a:solidFill>
              </a:rPr>
              <a:t>　　</a:t>
            </a:r>
            <a:r>
              <a:rPr lang="en-US" altLang="ja-JP" b="0" i="0" dirty="0">
                <a:solidFill>
                  <a:srgbClr val="FF0000"/>
                </a:solidFill>
              </a:rPr>
              <a:t>×publication year</a:t>
            </a:r>
            <a:endParaRPr lang="ja-JP" altLang="en-US" b="0" i="0" dirty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33322" y="2708920"/>
            <a:ext cx="2037679" cy="3509440"/>
          </a:xfrm>
          <a:prstGeom prst="roundRect">
            <a:avLst>
              <a:gd name="adj" fmla="val 88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719831" y="5179659"/>
            <a:ext cx="3312368" cy="1262785"/>
          </a:xfrm>
          <a:prstGeom prst="wedgeRoundRectCallout">
            <a:avLst>
              <a:gd name="adj1" fmla="val -52347"/>
              <a:gd name="adj2" fmla="val -7902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u="sng" dirty="0">
                <a:solidFill>
                  <a:srgbClr val="FF0000"/>
                </a:solidFill>
              </a:rPr>
              <a:t>Refine by Material Type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You can also narrow down by Holding Library, Publication year, Language etc.</a:t>
            </a:r>
            <a:endParaRPr lang="ja-JP" altLang="en-US" sz="1800" b="0" i="0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063937" y="4726617"/>
            <a:ext cx="1911726" cy="691461"/>
          </a:xfrm>
          <a:prstGeom prst="wedgeRoundRectCallout">
            <a:avLst>
              <a:gd name="adj1" fmla="val -42481"/>
              <a:gd name="adj2" fmla="val -14566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i="0" dirty="0">
                <a:solidFill>
                  <a:srgbClr val="FF0000"/>
                </a:solidFill>
              </a:rPr>
              <a:t>Click on the title for details</a:t>
            </a:r>
          </a:p>
        </p:txBody>
      </p:sp>
      <p:sp>
        <p:nvSpPr>
          <p:cNvPr id="14" name="タイトル 14"/>
          <p:cNvSpPr txBox="1">
            <a:spLocks/>
          </p:cNvSpPr>
          <p:nvPr/>
        </p:nvSpPr>
        <p:spPr>
          <a:xfrm>
            <a:off x="239712" y="47799"/>
            <a:ext cx="87137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b="0" i="0" dirty="0">
                <a:solidFill>
                  <a:schemeClr val="tx2"/>
                </a:solidFill>
              </a:rPr>
              <a:t>2.2 Searching for Books and Journals</a:t>
            </a:r>
            <a:endParaRPr lang="ja-JP" altLang="en-US" b="0" i="0" dirty="0"/>
          </a:p>
        </p:txBody>
      </p:sp>
      <p:sp>
        <p:nvSpPr>
          <p:cNvPr id="16" name="タイトル 11"/>
          <p:cNvSpPr txBox="1">
            <a:spLocks/>
          </p:cNvSpPr>
          <p:nvPr/>
        </p:nvSpPr>
        <p:spPr bwMode="auto">
          <a:xfrm>
            <a:off x="467544" y="917495"/>
            <a:ext cx="5240173" cy="4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0" i="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Searching for Journals in OPAC</a:t>
            </a:r>
            <a:endParaRPr lang="ja-JP" altLang="en-US" sz="2800" b="0" i="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36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3AF47C-2C50-409C-BD2D-64B17D38F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2" y="1303795"/>
            <a:ext cx="8080130" cy="5334645"/>
          </a:xfrm>
          <a:prstGeom prst="rect">
            <a:avLst/>
          </a:prstGeom>
        </p:spPr>
      </p:pic>
      <p:sp>
        <p:nvSpPr>
          <p:cNvPr id="56323" name="タイトル 14"/>
          <p:cNvSpPr>
            <a:spLocks noGrp="1"/>
          </p:cNvSpPr>
          <p:nvPr>
            <p:ph type="title"/>
          </p:nvPr>
        </p:nvSpPr>
        <p:spPr>
          <a:xfrm>
            <a:off x="182124" y="-37839"/>
            <a:ext cx="8713788" cy="11262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－</a:t>
            </a:r>
            <a:r>
              <a:rPr lang="en-US" altLang="ja-JP" dirty="0">
                <a:solidFill>
                  <a:schemeClr val="tx2"/>
                </a:solidFill>
              </a:rPr>
              <a:t>Information on the Journal in OPAC</a:t>
            </a:r>
            <a:r>
              <a:rPr lang="ja-JP" altLang="en-US" dirty="0">
                <a:solidFill>
                  <a:schemeClr val="tx2"/>
                </a:solidFill>
              </a:rPr>
              <a:t>－</a:t>
            </a:r>
          </a:p>
        </p:txBody>
      </p:sp>
      <p:sp>
        <p:nvSpPr>
          <p:cNvPr id="56325" name="スライド番号プレースホルダ 12"/>
          <p:cNvSpPr>
            <a:spLocks noGrp="1"/>
          </p:cNvSpPr>
          <p:nvPr>
            <p:ph type="sldNum" sz="quarter" idx="11"/>
          </p:nvPr>
        </p:nvSpPr>
        <p:spPr bwMode="auto">
          <a:xfrm>
            <a:off x="7544544" y="6505067"/>
            <a:ext cx="15994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A723D02-78BB-41F2-AE33-B5254A17431F}" type="slidenum">
              <a:rPr lang="en-US" altLang="ja-JP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294165" y="3698375"/>
            <a:ext cx="2845787" cy="1376568"/>
          </a:xfrm>
          <a:prstGeom prst="roundRect">
            <a:avLst>
              <a:gd name="adj" fmla="val 59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0" i="0" dirty="0">
              <a:solidFill>
                <a:prstClr val="white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348292" y="4648749"/>
            <a:ext cx="530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2557658" y="4677777"/>
            <a:ext cx="718760" cy="291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0" i="0">
              <a:solidFill>
                <a:prstClr val="white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172925" y="5361243"/>
            <a:ext cx="2692154" cy="8412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0" i="0" dirty="0">
                <a:solidFill>
                  <a:prstClr val="black"/>
                </a:solidFill>
              </a:rPr>
              <a:t>Clicking the volume will show you holding information</a:t>
            </a:r>
            <a:endParaRPr lang="ja-JP" altLang="en-US" sz="1600" b="0" i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5"/>
          <p:cNvSpPr txBox="1">
            <a:spLocks noChangeArrowheads="1"/>
          </p:cNvSpPr>
          <p:nvPr/>
        </p:nvSpPr>
        <p:spPr bwMode="auto">
          <a:xfrm>
            <a:off x="409704" y="804138"/>
            <a:ext cx="7934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i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☟</a:t>
            </a:r>
            <a:r>
              <a:rPr lang="en-US" altLang="ja-JP" sz="2000" i="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The journal is located in one library (Central Library) in NUL</a:t>
            </a:r>
            <a:endParaRPr lang="ja-JP" altLang="en-US" sz="2000" b="0" i="0" dirty="0">
              <a:solidFill>
                <a:srgbClr val="FF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2730181" y="4562340"/>
            <a:ext cx="2739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矢印 6"/>
          <p:cNvSpPr/>
          <p:nvPr/>
        </p:nvSpPr>
        <p:spPr>
          <a:xfrm rot="20259001">
            <a:off x="3394520" y="4264745"/>
            <a:ext cx="1511874" cy="20069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1024576" y="2186224"/>
            <a:ext cx="3888308" cy="1266121"/>
          </a:xfrm>
          <a:prstGeom prst="wedgeRoundRectCallout">
            <a:avLst>
              <a:gd name="adj1" fmla="val -198"/>
              <a:gd name="adj2" fmla="val 972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800" b="0" i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800" b="0" i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300" b="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Make sure to check</a:t>
            </a:r>
            <a:r>
              <a:rPr lang="ja-JP" altLang="en-US" sz="2300" b="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！</a:t>
            </a:r>
            <a:endParaRPr lang="en-US" altLang="ja-JP" sz="2300" b="0" i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i="0" u="sng" dirty="0">
                <a:solidFill>
                  <a:prstClr val="black"/>
                </a:solidFill>
              </a:rPr>
              <a:t>※The existing volumes are displayed here</a:t>
            </a:r>
            <a:r>
              <a:rPr lang="ja-JP" altLang="en-US" sz="2000" b="0" i="0" dirty="0">
                <a:solidFill>
                  <a:prstClr val="black"/>
                </a:solidFill>
              </a:rPr>
              <a:t>　</a:t>
            </a:r>
            <a:endParaRPr lang="en-US" altLang="ja-JP" sz="2000" b="0" i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0" i="0" dirty="0">
                <a:solidFill>
                  <a:prstClr val="black"/>
                </a:solidFill>
              </a:rPr>
              <a:t>Note that library may not hold all volumes!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800" b="0" i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0" i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DD165E-DCF1-422F-8352-0D9692A34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53" y="3017479"/>
            <a:ext cx="2610214" cy="220058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95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17" grpId="0" animBg="1"/>
      <p:bldP spid="7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F894C9-BE54-4CEF-B121-70F65B8F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3" y="4198574"/>
            <a:ext cx="8212371" cy="2524965"/>
          </a:xfrm>
          <a:prstGeom prst="rect">
            <a:avLst/>
          </a:prstGeom>
        </p:spPr>
      </p:pic>
      <p:sp>
        <p:nvSpPr>
          <p:cNvPr id="56323" name="タイトル 14"/>
          <p:cNvSpPr>
            <a:spLocks noGrp="1"/>
          </p:cNvSpPr>
          <p:nvPr>
            <p:ph type="title"/>
          </p:nvPr>
        </p:nvSpPr>
        <p:spPr>
          <a:xfrm>
            <a:off x="211069" y="-46439"/>
            <a:ext cx="8713788" cy="797904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－ </a:t>
            </a:r>
            <a:r>
              <a:rPr lang="en-US" altLang="ja-JP" dirty="0">
                <a:solidFill>
                  <a:schemeClr val="tx2"/>
                </a:solidFill>
              </a:rPr>
              <a:t>Information on the Journal in OPAC</a:t>
            </a:r>
            <a:r>
              <a:rPr lang="ja-JP" altLang="en-US" dirty="0">
                <a:solidFill>
                  <a:schemeClr val="tx2"/>
                </a:solidFill>
              </a:rPr>
              <a:t> －</a:t>
            </a:r>
          </a:p>
        </p:txBody>
      </p:sp>
      <p:sp>
        <p:nvSpPr>
          <p:cNvPr id="56325" name="スライド番号プレースホルダ 12"/>
          <p:cNvSpPr>
            <a:spLocks noGrp="1"/>
          </p:cNvSpPr>
          <p:nvPr>
            <p:ph type="sldNum" sz="quarter" idx="11"/>
          </p:nvPr>
        </p:nvSpPr>
        <p:spPr bwMode="auto">
          <a:xfrm>
            <a:off x="7806891" y="6501104"/>
            <a:ext cx="133972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A723D02-78BB-41F2-AE33-B5254A17431F}" type="slidenum">
              <a:rPr lang="en-US" altLang="ja-JP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915815" y="4993708"/>
            <a:ext cx="3672408" cy="45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0" i="0" dirty="0">
                <a:solidFill>
                  <a:prstClr val="black"/>
                </a:solidFill>
              </a:rPr>
              <a:t>Displayed when the e-Journal is available</a:t>
            </a:r>
            <a:endParaRPr lang="ja-JP" altLang="en-US" sz="1600" b="0" i="0" dirty="0">
              <a:solidFill>
                <a:prstClr val="black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21283" y="5904777"/>
            <a:ext cx="6742600" cy="658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7159191" y="6317399"/>
            <a:ext cx="647700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下矢印 21"/>
          <p:cNvSpPr/>
          <p:nvPr/>
        </p:nvSpPr>
        <p:spPr>
          <a:xfrm rot="9358914">
            <a:off x="6781189" y="4620097"/>
            <a:ext cx="669619" cy="10906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A02F0D0-31DC-4C6F-B7B7-B26FAE02D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5" y="624195"/>
            <a:ext cx="7504909" cy="3923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5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タイトル 29"/>
          <p:cNvSpPr>
            <a:spLocks noGrp="1"/>
          </p:cNvSpPr>
          <p:nvPr>
            <p:ph type="title"/>
          </p:nvPr>
        </p:nvSpPr>
        <p:spPr>
          <a:xfrm>
            <a:off x="250825" y="-109537"/>
            <a:ext cx="8713788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2.2 Searching for Books and Journals</a:t>
            </a:r>
            <a:endParaRPr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20484" name="コンテンツ プレースホルダ 5"/>
          <p:cNvSpPr>
            <a:spLocks noGrp="1"/>
          </p:cNvSpPr>
          <p:nvPr>
            <p:ph idx="1"/>
          </p:nvPr>
        </p:nvSpPr>
        <p:spPr>
          <a:xfrm>
            <a:off x="250825" y="1628775"/>
            <a:ext cx="4321175" cy="4383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2400" dirty="0"/>
              <a:t>Japanese</a:t>
            </a:r>
            <a:r>
              <a:rPr lang="ja-JP" altLang="en-US" sz="2400" dirty="0"/>
              <a:t>：</a:t>
            </a:r>
            <a:r>
              <a:rPr lang="en-US" altLang="ja-JP" sz="2400" dirty="0"/>
              <a:t> Kana order</a:t>
            </a:r>
          </a:p>
          <a:p>
            <a:pPr>
              <a:defRPr/>
            </a:pPr>
            <a:r>
              <a:rPr lang="en-US" altLang="ja-JP" sz="2400" dirty="0"/>
              <a:t>Non-Japanese</a:t>
            </a:r>
            <a:r>
              <a:rPr lang="ja-JP" altLang="en-US" sz="2400" dirty="0"/>
              <a:t>： </a:t>
            </a:r>
            <a:r>
              <a:rPr lang="en-US" altLang="ja-JP" sz="2400" dirty="0"/>
              <a:t>Alphabetical order</a:t>
            </a:r>
          </a:p>
          <a:p>
            <a:pPr eaLnBrk="1" hangingPunct="1">
              <a:defRPr/>
            </a:pPr>
            <a:r>
              <a:rPr lang="en-US" altLang="ja-JP" sz="2400" dirty="0"/>
              <a:t>The location differs according to types of journals and publication year</a:t>
            </a:r>
          </a:p>
          <a:p>
            <a:pPr lvl="1" eaLnBrk="1" hangingPunct="1">
              <a:defRPr/>
            </a:pPr>
            <a:r>
              <a:rPr lang="en-US" altLang="ja-JP" sz="2200" dirty="0"/>
              <a:t>Current year issues: 3F</a:t>
            </a:r>
          </a:p>
          <a:p>
            <a:pPr lvl="1" eaLnBrk="1" hangingPunct="1">
              <a:buNone/>
              <a:defRPr/>
            </a:pPr>
            <a:r>
              <a:rPr lang="en-US" altLang="ja-JP" sz="2200" dirty="0"/>
              <a:t>	Previous issues: B1</a:t>
            </a:r>
          </a:p>
          <a:p>
            <a:pPr lvl="1" eaLnBrk="1" hangingPunct="1">
              <a:defRPr/>
            </a:pPr>
            <a:r>
              <a:rPr lang="en-US" altLang="ja-JP" sz="2200" dirty="0"/>
              <a:t>Journals are bound after about a year</a:t>
            </a:r>
            <a:endParaRPr lang="ja-JP" altLang="en-US" sz="2200" dirty="0"/>
          </a:p>
        </p:txBody>
      </p:sp>
      <p:grpSp>
        <p:nvGrpSpPr>
          <p:cNvPr id="33797" name="グループ化 6"/>
          <p:cNvGrpSpPr>
            <a:grpSpLocks/>
          </p:cNvGrpSpPr>
          <p:nvPr/>
        </p:nvGrpSpPr>
        <p:grpSpPr bwMode="auto">
          <a:xfrm>
            <a:off x="5500688" y="4140200"/>
            <a:ext cx="3143250" cy="2646363"/>
            <a:chOff x="0" y="0"/>
            <a:chExt cx="3657600" cy="3200400"/>
          </a:xfrm>
        </p:grpSpPr>
        <p:grpSp>
          <p:nvGrpSpPr>
            <p:cNvPr id="33801" name="グループ化 25"/>
            <p:cNvGrpSpPr>
              <a:grpSpLocks/>
            </p:cNvGrpSpPr>
            <p:nvPr/>
          </p:nvGrpSpPr>
          <p:grpSpPr bwMode="auto">
            <a:xfrm>
              <a:off x="0" y="0"/>
              <a:ext cx="3657600" cy="3200400"/>
              <a:chOff x="0" y="0"/>
              <a:chExt cx="3657600" cy="3200400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0" y="0"/>
                <a:ext cx="1828800" cy="53372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1828800" y="0"/>
                <a:ext cx="1828800" cy="53372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0" y="533720"/>
                <a:ext cx="1828800" cy="53372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828800" y="533720"/>
                <a:ext cx="1828800" cy="53372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0" y="1067440"/>
                <a:ext cx="1828800" cy="53372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1828800" y="1067440"/>
                <a:ext cx="1828800" cy="53372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0" y="1601160"/>
                <a:ext cx="1828800" cy="53180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828800" y="1601160"/>
                <a:ext cx="1828800" cy="53180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0" y="2132960"/>
                <a:ext cx="1828800" cy="535639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828800" y="2132960"/>
                <a:ext cx="1828800" cy="535639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0" y="2668599"/>
                <a:ext cx="1828800" cy="53180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828800" y="2668599"/>
                <a:ext cx="1828800" cy="53180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i="0" dirty="0"/>
              </a:p>
            </p:txBody>
          </p:sp>
        </p:grpSp>
        <p:sp>
          <p:nvSpPr>
            <p:cNvPr id="9" name="テキスト ボックス 78"/>
            <p:cNvSpPr txBox="1"/>
            <p:nvPr/>
          </p:nvSpPr>
          <p:spPr>
            <a:xfrm>
              <a:off x="20319" y="21119"/>
              <a:ext cx="543098" cy="380131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2000" i="0" dirty="0"/>
                <a:t>A</a:t>
              </a:r>
              <a:endParaRPr lang="ja-JP" altLang="en-US" sz="2000" i="0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367607" y="309097"/>
              <a:ext cx="1437178" cy="0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81"/>
            <p:cNvSpPr txBox="1"/>
            <p:nvPr/>
          </p:nvSpPr>
          <p:spPr>
            <a:xfrm>
              <a:off x="57265" y="1731710"/>
              <a:ext cx="544946" cy="353253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2000" i="0" dirty="0"/>
                <a:t>B</a:t>
              </a:r>
              <a:endParaRPr lang="ja-JP" altLang="en-US" sz="2000" i="0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rot="5400000" flipH="1" flipV="1">
              <a:off x="511017" y="1475404"/>
              <a:ext cx="2674358" cy="341745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118821" y="312937"/>
              <a:ext cx="1439026" cy="1919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192116" y="2952738"/>
              <a:ext cx="1439025" cy="1920"/>
            </a:xfrm>
            <a:prstGeom prst="straightConnector1">
              <a:avLst/>
            </a:prstGeom>
            <a:ln w="38100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角丸四角形吹き出し 26"/>
          <p:cNvSpPr/>
          <p:nvPr/>
        </p:nvSpPr>
        <p:spPr>
          <a:xfrm>
            <a:off x="1475656" y="5661248"/>
            <a:ext cx="3719314" cy="842962"/>
          </a:xfrm>
          <a:prstGeom prst="wedgeRoundRectCallout">
            <a:avLst>
              <a:gd name="adj1" fmla="val 66661"/>
              <a:gd name="adj2" fmla="val 120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i="0" dirty="0"/>
              <a:t>Same journals are arranged by publication year</a:t>
            </a:r>
          </a:p>
        </p:txBody>
      </p:sp>
      <p:sp>
        <p:nvSpPr>
          <p:cNvPr id="29" name="タイトル 11"/>
          <p:cNvSpPr txBox="1">
            <a:spLocks/>
          </p:cNvSpPr>
          <p:nvPr/>
        </p:nvSpPr>
        <p:spPr bwMode="auto">
          <a:xfrm>
            <a:off x="250825" y="908050"/>
            <a:ext cx="40147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800" b="0" i="0" u="sng" dirty="0">
                <a:solidFill>
                  <a:srgbClr val="17375E"/>
                </a:solidFill>
                <a:latin typeface="+mn-lt"/>
                <a:ea typeface="ＭＳ Ｐゴシック" pitchFamily="50" charset="-128"/>
              </a:rPr>
              <a:t>Arrangement of journals</a:t>
            </a:r>
            <a:endParaRPr lang="ja-JP" altLang="en-US" sz="2800" b="0" i="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572000" y="1052737"/>
            <a:ext cx="4392488" cy="3168351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 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Journals have no call numbers in Central library. They are arranged by titles 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Current year issues: 3F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Previous issues : B1 in bindings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Title Order</a:t>
            </a: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Year order 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Order of each volume number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Show the articles by turning over the pages</a:t>
            </a:r>
            <a:endParaRPr lang="ja-JP" altLang="en-US" sz="2000" b="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スライド番号プレースホルダ 12"/>
          <p:cNvSpPr>
            <a:spLocks noGrp="1"/>
          </p:cNvSpPr>
          <p:nvPr>
            <p:ph type="sldNum" sz="quarter" idx="11"/>
          </p:nvPr>
        </p:nvSpPr>
        <p:spPr bwMode="auto">
          <a:xfrm>
            <a:off x="7806891" y="6501104"/>
            <a:ext cx="133972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898989"/>
                </a:solidFill>
                <a:latin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4"/>
            <a:ext cx="8713788" cy="11430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2.3 Finding and obtaining materials</a:t>
            </a:r>
            <a:endParaRPr lang="ja-JP" altLang="en-US" sz="3600" dirty="0">
              <a:solidFill>
                <a:schemeClr val="tx2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3682752" cy="4425950"/>
          </a:xfrm>
        </p:spPr>
        <p:txBody>
          <a:bodyPr/>
          <a:lstStyle/>
          <a:p>
            <a:pPr eaLnBrk="1" hangingPunct="1"/>
            <a:r>
              <a:rPr lang="en-US" altLang="ja-JP" dirty="0"/>
              <a:t>NUL</a:t>
            </a:r>
          </a:p>
          <a:p>
            <a:pPr eaLnBrk="1" hangingPunct="1">
              <a:buFont typeface="Arial" charset="0"/>
              <a:buNone/>
            </a:pPr>
            <a:endParaRPr lang="en-US" altLang="ja-JP" dirty="0"/>
          </a:p>
          <a:p>
            <a:pPr eaLnBrk="1" hangingPunct="1"/>
            <a:r>
              <a:rPr lang="en-US" altLang="ja-JP" dirty="0"/>
              <a:t>Libraries in Japan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400" b="1" dirty="0"/>
              <a:t>	- </a:t>
            </a:r>
            <a:r>
              <a:rPr lang="en-US" altLang="ja-JP" sz="2400" dirty="0"/>
              <a:t>University libraries</a:t>
            </a:r>
          </a:p>
          <a:p>
            <a:pPr eaLnBrk="1" hangingPunct="1">
              <a:buNone/>
            </a:pPr>
            <a:r>
              <a:rPr lang="en-US" altLang="ja-JP" sz="2400" b="1" dirty="0"/>
              <a:t>	- </a:t>
            </a:r>
            <a:r>
              <a:rPr lang="en-US" altLang="ja-JP" sz="2400" dirty="0"/>
              <a:t>Public libraries</a:t>
            </a:r>
          </a:p>
          <a:p>
            <a:pPr eaLnBrk="1" hangingPunct="1">
              <a:buNone/>
            </a:pPr>
            <a:r>
              <a:rPr lang="en-US" altLang="ja-JP" sz="2400" dirty="0"/>
              <a:t>	- National Diet Library</a:t>
            </a:r>
          </a:p>
          <a:p>
            <a:pPr eaLnBrk="1" hangingPunct="1">
              <a:buNone/>
            </a:pPr>
            <a:endParaRPr lang="ja-JP" altLang="en-US" sz="2400" dirty="0"/>
          </a:p>
          <a:p>
            <a:pPr eaLnBrk="1" hangingPunct="1">
              <a:spcBef>
                <a:spcPts val="2400"/>
              </a:spcBef>
              <a:spcAft>
                <a:spcPts val="0"/>
              </a:spcAft>
            </a:pPr>
            <a:r>
              <a:rPr lang="en-US" altLang="ja-JP" dirty="0"/>
              <a:t>Libraries abroad</a:t>
            </a:r>
            <a:endParaRPr lang="ja-JP" altLang="en-US" sz="28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010664" y="6505067"/>
            <a:ext cx="2133600" cy="365125"/>
          </a:xfrm>
        </p:spPr>
        <p:txBody>
          <a:bodyPr/>
          <a:lstStyle/>
          <a:p>
            <a:pPr>
              <a:defRPr/>
            </a:pPr>
            <a:fld id="{1904874E-21A1-4484-A9D8-0CDC0FD4BD10}" type="slidenum">
              <a:rPr lang="en-US" altLang="ja-JP"/>
              <a:pPr>
                <a:defRPr/>
              </a:pPr>
              <a:t>24</a:t>
            </a:fld>
            <a:endParaRPr lang="en-US" altLang="ja-JP" dirty="0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85720" y="6165850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Please ask library staff if you do not know how to search/order materials. </a:t>
            </a:r>
          </a:p>
        </p:txBody>
      </p:sp>
      <p:sp>
        <p:nvSpPr>
          <p:cNvPr id="11" name="下矢印 10"/>
          <p:cNvSpPr/>
          <p:nvPr/>
        </p:nvSpPr>
        <p:spPr>
          <a:xfrm>
            <a:off x="611188" y="2349500"/>
            <a:ext cx="647700" cy="427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6636" name="テキスト ボックス 15"/>
          <p:cNvSpPr txBox="1">
            <a:spLocks noChangeArrowheads="1"/>
          </p:cNvSpPr>
          <p:nvPr/>
        </p:nvSpPr>
        <p:spPr bwMode="auto">
          <a:xfrm>
            <a:off x="4355976" y="1713002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0" i="0" dirty="0">
                <a:latin typeface="+mn-lt"/>
              </a:rPr>
              <a:t>Borrowing,</a:t>
            </a:r>
          </a:p>
          <a:p>
            <a:r>
              <a:rPr lang="en-US" altLang="ja-JP" sz="2000" b="0" i="0" dirty="0">
                <a:latin typeface="+mn-lt"/>
              </a:rPr>
              <a:t>Making copies</a:t>
            </a:r>
            <a:endParaRPr lang="ja-JP" altLang="en-US" sz="2000" b="0" i="0" dirty="0">
              <a:latin typeface="+mn-lt"/>
            </a:endParaRPr>
          </a:p>
        </p:txBody>
      </p:sp>
      <p:sp>
        <p:nvSpPr>
          <p:cNvPr id="26637" name="テキスト ボックス 16"/>
          <p:cNvSpPr txBox="1">
            <a:spLocks noChangeArrowheads="1"/>
          </p:cNvSpPr>
          <p:nvPr/>
        </p:nvSpPr>
        <p:spPr bwMode="auto">
          <a:xfrm>
            <a:off x="4355976" y="3789040"/>
            <a:ext cx="1296144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0" i="0" dirty="0">
                <a:latin typeface="+mn-lt"/>
              </a:rPr>
              <a:t>Ordering,</a:t>
            </a:r>
          </a:p>
          <a:p>
            <a:r>
              <a:rPr lang="en-US" altLang="ja-JP" sz="2000" b="0" i="0" dirty="0">
                <a:latin typeface="+mn-lt"/>
              </a:rPr>
              <a:t>Visiting</a:t>
            </a:r>
            <a:endParaRPr lang="ja-JP" altLang="en-US" sz="2000" b="0" i="0" dirty="0">
              <a:latin typeface="+mn-lt"/>
            </a:endParaRPr>
          </a:p>
        </p:txBody>
      </p:sp>
      <p:sp>
        <p:nvSpPr>
          <p:cNvPr id="26638" name="テキスト ボックス 17"/>
          <p:cNvSpPr txBox="1">
            <a:spLocks noChangeArrowheads="1"/>
          </p:cNvSpPr>
          <p:nvPr/>
        </p:nvSpPr>
        <p:spPr bwMode="auto">
          <a:xfrm>
            <a:off x="4860032" y="5517232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0" i="0" dirty="0">
                <a:latin typeface="+mn-lt"/>
              </a:rPr>
              <a:t>Ordering</a:t>
            </a:r>
          </a:p>
        </p:txBody>
      </p:sp>
      <p:sp>
        <p:nvSpPr>
          <p:cNvPr id="26642" name="テキスト ボックス 21"/>
          <p:cNvSpPr txBox="1">
            <a:spLocks noChangeArrowheads="1"/>
          </p:cNvSpPr>
          <p:nvPr/>
        </p:nvSpPr>
        <p:spPr bwMode="auto">
          <a:xfrm>
            <a:off x="1187624" y="2298358"/>
            <a:ext cx="1522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0" i="0" dirty="0">
                <a:latin typeface="+mn-lt"/>
              </a:rPr>
              <a:t>Not available</a:t>
            </a:r>
            <a:endParaRPr lang="ja-JP" altLang="en-US" sz="1600" b="0" i="0" dirty="0">
              <a:latin typeface="+mn-lt"/>
            </a:endParaRPr>
          </a:p>
        </p:txBody>
      </p:sp>
      <p:sp>
        <p:nvSpPr>
          <p:cNvPr id="20" name="Rectangle 33"/>
          <p:cNvSpPr txBox="1">
            <a:spLocks noChangeArrowheads="1"/>
          </p:cNvSpPr>
          <p:nvPr/>
        </p:nvSpPr>
        <p:spPr bwMode="auto">
          <a:xfrm>
            <a:off x="611188" y="928670"/>
            <a:ext cx="769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0363" indent="-360363">
              <a:tabLst>
                <a:tab pos="360363" algn="l"/>
              </a:tabLst>
              <a:defRPr/>
            </a:pPr>
            <a:r>
              <a:rPr lang="en-US" altLang="ja-JP" sz="3200" b="0" i="0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procedure of obtaining the materials</a:t>
            </a:r>
            <a:endParaRPr lang="ja-JP" altLang="en-US" sz="3200" b="0" i="0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012160" y="1916832"/>
            <a:ext cx="3024336" cy="4176464"/>
          </a:xfrm>
          <a:prstGeom prst="roundRect">
            <a:avLst>
              <a:gd name="adj" fmla="val 68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 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Even if you can’t find, </a:t>
            </a:r>
          </a:p>
          <a:p>
            <a:pPr marL="265113" indent="-176213"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   don’t give up!</a:t>
            </a:r>
          </a:p>
          <a:p>
            <a:pPr marL="533400" lvl="1" indent="-174625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Reaffirm whether it is really unavailable</a:t>
            </a:r>
          </a:p>
          <a:p>
            <a:pPr marL="533400" lvl="1" indent="-174625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You can search for materials in other libraries by </a:t>
            </a:r>
            <a:r>
              <a:rPr lang="en-US" altLang="ja-JP" sz="2000" b="0" i="0" dirty="0" err="1">
                <a:solidFill>
                  <a:schemeClr val="accent1">
                    <a:lumMod val="50000"/>
                  </a:schemeClr>
                </a:solidFill>
              </a:rPr>
              <a:t>CiNii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 Books, NDL OPAC, and so on</a:t>
            </a:r>
          </a:p>
          <a:p>
            <a:pPr marL="533400" lvl="1" indent="-174625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If it is available in other libraries, you can order or visit the library</a:t>
            </a:r>
          </a:p>
        </p:txBody>
      </p:sp>
      <p:sp>
        <p:nvSpPr>
          <p:cNvPr id="23" name="下矢印 22"/>
          <p:cNvSpPr/>
          <p:nvPr/>
        </p:nvSpPr>
        <p:spPr>
          <a:xfrm>
            <a:off x="611560" y="4941168"/>
            <a:ext cx="6477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6" name="右矢印 25"/>
          <p:cNvSpPr/>
          <p:nvPr/>
        </p:nvSpPr>
        <p:spPr>
          <a:xfrm>
            <a:off x="3203848" y="3717032"/>
            <a:ext cx="1152128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0" i="0" dirty="0">
                <a:solidFill>
                  <a:schemeClr val="tx1"/>
                </a:solidFill>
              </a:rPr>
              <a:t>A</a:t>
            </a:r>
            <a:r>
              <a:rPr kumimoji="1" lang="en-US" altLang="ja-JP" sz="1600" b="0" i="0" dirty="0">
                <a:solidFill>
                  <a:schemeClr val="tx1"/>
                </a:solidFill>
              </a:rPr>
              <a:t>vailable</a:t>
            </a:r>
            <a:endParaRPr kumimoji="1" lang="ja-JP" altLang="en-US" sz="1600" b="0" i="0" dirty="0">
              <a:solidFill>
                <a:schemeClr val="tx1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3203848" y="1700808"/>
            <a:ext cx="1152128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0" i="0" dirty="0">
                <a:solidFill>
                  <a:schemeClr val="tx1"/>
                </a:solidFill>
              </a:rPr>
              <a:t>A</a:t>
            </a:r>
            <a:r>
              <a:rPr kumimoji="1" lang="en-US" altLang="ja-JP" sz="1600" b="0" i="0" dirty="0">
                <a:solidFill>
                  <a:schemeClr val="tx1"/>
                </a:solidFill>
              </a:rPr>
              <a:t>vailable</a:t>
            </a:r>
            <a:endParaRPr kumimoji="1" lang="ja-JP" altLang="en-US" sz="1600" b="0" i="0" dirty="0">
              <a:solidFill>
                <a:schemeClr val="tx1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3707904" y="5373216"/>
            <a:ext cx="1152128" cy="7200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0" i="0" dirty="0">
                <a:solidFill>
                  <a:schemeClr val="tx1"/>
                </a:solidFill>
              </a:rPr>
              <a:t>A</a:t>
            </a:r>
            <a:r>
              <a:rPr kumimoji="1" lang="en-US" altLang="ja-JP" sz="1600" b="0" i="0" dirty="0">
                <a:solidFill>
                  <a:schemeClr val="tx1"/>
                </a:solidFill>
              </a:rPr>
              <a:t>vailable</a:t>
            </a:r>
            <a:endParaRPr kumimoji="1" lang="ja-JP" altLang="en-US" sz="1600" b="0" i="0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1"/>
          <p:cNvSpPr txBox="1">
            <a:spLocks noChangeArrowheads="1"/>
          </p:cNvSpPr>
          <p:nvPr/>
        </p:nvSpPr>
        <p:spPr bwMode="auto">
          <a:xfrm>
            <a:off x="1187624" y="4941168"/>
            <a:ext cx="1522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0" i="0" dirty="0">
                <a:latin typeface="+mn-lt"/>
              </a:rPr>
              <a:t>Not available</a:t>
            </a:r>
            <a:endParaRPr lang="ja-JP" alt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3"/>
          <p:cNvGrpSpPr>
            <a:grpSpLocks noChangeAspect="1"/>
          </p:cNvGrpSpPr>
          <p:nvPr/>
        </p:nvGrpSpPr>
        <p:grpSpPr bwMode="auto">
          <a:xfrm>
            <a:off x="3146872" y="1913956"/>
            <a:ext cx="9201060" cy="3258657"/>
            <a:chOff x="3337" y="2499"/>
            <a:chExt cx="6180" cy="2190"/>
          </a:xfrm>
        </p:grpSpPr>
        <p:pic>
          <p:nvPicPr>
            <p:cNvPr id="27" name="Picture 14" descr="新OPAC貸出一覧チェック有_英語_修整済_20141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5" t="18521" r="16614" b="54497"/>
            <a:stretch>
              <a:fillRect/>
            </a:stretch>
          </p:blipFill>
          <p:spPr bwMode="auto">
            <a:xfrm>
              <a:off x="3396" y="2499"/>
              <a:ext cx="6075" cy="19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" descr="新OPAC貸出一覧チェック有_英語_修整済_20141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5" t="60890" r="16614" b="33629"/>
            <a:stretch>
              <a:fillRect/>
            </a:stretch>
          </p:blipFill>
          <p:spPr bwMode="auto">
            <a:xfrm>
              <a:off x="3396" y="4299"/>
              <a:ext cx="6075" cy="3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省略波線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4197"/>
              <a:ext cx="6180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92" y="2767659"/>
            <a:ext cx="2498834" cy="32145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2852"/>
            <a:ext cx="8713788" cy="11430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2.3 Finding and obtaining materials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sz="2800" u="sng" dirty="0">
                <a:solidFill>
                  <a:schemeClr val="accent1">
                    <a:lumMod val="75000"/>
                  </a:schemeClr>
                </a:solidFill>
              </a:rPr>
              <a:t>Confirmation and renewal of your borrowing books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ja-JP" altLang="en-US" dirty="0">
                <a:solidFill>
                  <a:srgbClr val="FF0000"/>
                </a:solidFill>
              </a:rPr>
              <a:t>→</a:t>
            </a:r>
            <a:r>
              <a:rPr lang="en-US" altLang="ja-JP" dirty="0">
                <a:solidFill>
                  <a:srgbClr val="FF0000"/>
                </a:solidFill>
              </a:rPr>
              <a:t>In OPAC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004124" y="6497468"/>
            <a:ext cx="2133600" cy="365125"/>
          </a:xfrm>
        </p:spPr>
        <p:txBody>
          <a:bodyPr/>
          <a:lstStyle/>
          <a:p>
            <a:pPr>
              <a:defRPr/>
            </a:pPr>
            <a:fld id="{09C5D1BA-40C9-4117-BB8D-2453A19C60F4}" type="slidenum">
              <a:rPr lang="en-US" altLang="ja-JP"/>
              <a:pPr>
                <a:defRPr/>
              </a:pPr>
              <a:t>25</a:t>
            </a:fld>
            <a:endParaRPr lang="en-US" altLang="ja-JP" dirty="0"/>
          </a:p>
        </p:txBody>
      </p:sp>
      <p:sp>
        <p:nvSpPr>
          <p:cNvPr id="29705" name="Oval 4"/>
          <p:cNvSpPr>
            <a:spLocks noChangeArrowheads="1"/>
          </p:cNvSpPr>
          <p:nvPr/>
        </p:nvSpPr>
        <p:spPr bwMode="auto">
          <a:xfrm>
            <a:off x="4412102" y="4778300"/>
            <a:ext cx="1642356" cy="34576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29706" name="Oval 4"/>
          <p:cNvSpPr>
            <a:spLocks noChangeArrowheads="1"/>
          </p:cNvSpPr>
          <p:nvPr/>
        </p:nvSpPr>
        <p:spPr bwMode="auto">
          <a:xfrm>
            <a:off x="3719803" y="4019539"/>
            <a:ext cx="431800" cy="409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78461" y="3359272"/>
            <a:ext cx="1892282" cy="392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708" name="AutoShape 6"/>
          <p:cNvSpPr>
            <a:spLocks noChangeArrowheads="1"/>
          </p:cNvSpPr>
          <p:nvPr/>
        </p:nvSpPr>
        <p:spPr bwMode="auto">
          <a:xfrm>
            <a:off x="5555107" y="1842629"/>
            <a:ext cx="3409506" cy="1740874"/>
          </a:xfrm>
          <a:prstGeom prst="wedgeRoundRectCallout">
            <a:avLst>
              <a:gd name="adj1" fmla="val -38338"/>
              <a:gd name="adj2" fmla="val 6390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en-US" altLang="ja-JP" sz="2000" b="0" i="0" dirty="0">
                <a:latin typeface="+mn-lt"/>
              </a:rPr>
              <a:t>Confirming your borrowed books, click on ‘Bibliography information’</a:t>
            </a:r>
          </a:p>
          <a:p>
            <a:r>
              <a:rPr lang="en-US" altLang="ja-JP" sz="2000" b="0" i="0" dirty="0">
                <a:latin typeface="+mn-lt"/>
              </a:rPr>
              <a:t> Also confirm [Borrowing Lib] and [Due-Date]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2357419"/>
            <a:ext cx="362267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ja-JP" sz="2000" b="0" i="0" dirty="0">
                <a:solidFill>
                  <a:srgbClr val="000000"/>
                </a:solidFill>
                <a:latin typeface="+mn-lt"/>
                <a:ea typeface="+mn-ea"/>
              </a:rPr>
              <a:t>on the left side of OPAC menu </a:t>
            </a:r>
            <a:endParaRPr lang="ja-JP" altLang="en-US" sz="2000" b="0" i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075990" y="3555304"/>
            <a:ext cx="15129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ja-JP" b="0" i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0" name="直線矢印コネクタ 19"/>
          <p:cNvCxnSpPr>
            <a:cxnSpLocks/>
            <a:stCxn id="29706" idx="5"/>
            <a:endCxn id="29705" idx="1"/>
          </p:cNvCxnSpPr>
          <p:nvPr/>
        </p:nvCxnSpPr>
        <p:spPr>
          <a:xfrm>
            <a:off x="4088367" y="4369133"/>
            <a:ext cx="564252" cy="4598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8" name="AutoShape 6"/>
          <p:cNvSpPr>
            <a:spLocks noChangeArrowheads="1"/>
          </p:cNvSpPr>
          <p:nvPr/>
        </p:nvSpPr>
        <p:spPr bwMode="auto">
          <a:xfrm>
            <a:off x="3787699" y="5423193"/>
            <a:ext cx="4249738" cy="1224136"/>
          </a:xfrm>
          <a:prstGeom prst="wedgeRoundRectCallout">
            <a:avLst>
              <a:gd name="adj1" fmla="val 1885"/>
              <a:gd name="adj2" fmla="val -7146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sz="1800" b="0" i="0" dirty="0">
                <a:latin typeface="+mn-lt"/>
              </a:rPr>
              <a:t>Check the books which you want to renew, click on </a:t>
            </a:r>
            <a:endParaRPr lang="en-US" altLang="ja-JP" sz="1800" i="0" u="sng" dirty="0"/>
          </a:p>
          <a:p>
            <a:pPr algn="just"/>
            <a:r>
              <a:rPr lang="en-US" altLang="ja-JP" sz="1800" i="0" u="sng" dirty="0">
                <a:latin typeface="+mn-lt"/>
              </a:rPr>
              <a:t>※There are some libraries which cannot renew the books from “Library Services”</a:t>
            </a:r>
            <a:endParaRPr lang="ja-JP" altLang="ja-JP" sz="1800" i="0" u="sng" dirty="0">
              <a:latin typeface="+mn-lt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41" y="5806690"/>
            <a:ext cx="1276190" cy="2285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6D3EB0E-D3AE-4143-8530-B4CCFB6ED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44" y="5839548"/>
            <a:ext cx="2723373" cy="875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1" name="下矢印 21">
            <a:extLst>
              <a:ext uri="{FF2B5EF4-FFF2-40B4-BE49-F238E27FC236}">
                <a16:creationId xmlns:a16="http://schemas.microsoft.com/office/drawing/2014/main" id="{D651EE2A-CF67-481B-913F-8E6B2A946D7C}"/>
              </a:ext>
            </a:extLst>
          </p:cNvPr>
          <p:cNvSpPr/>
          <p:nvPr/>
        </p:nvSpPr>
        <p:spPr>
          <a:xfrm>
            <a:off x="1377357" y="3751336"/>
            <a:ext cx="499829" cy="5103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下矢印 21">
            <a:extLst>
              <a:ext uri="{FF2B5EF4-FFF2-40B4-BE49-F238E27FC236}">
                <a16:creationId xmlns:a16="http://schemas.microsoft.com/office/drawing/2014/main" id="{6651FB2E-DE20-4D81-A4DB-E65C22ED38F7}"/>
              </a:ext>
            </a:extLst>
          </p:cNvPr>
          <p:cNvSpPr/>
          <p:nvPr/>
        </p:nvSpPr>
        <p:spPr>
          <a:xfrm rot="13370551">
            <a:off x="3469889" y="4630198"/>
            <a:ext cx="499829" cy="14972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81AD7A8-CFA5-44F6-25E9-465593D04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6653" r="15856" b="3832"/>
          <a:stretch/>
        </p:blipFill>
        <p:spPr bwMode="auto">
          <a:xfrm>
            <a:off x="470661" y="4352436"/>
            <a:ext cx="1406525" cy="1396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1F560A-D5C4-4054-9CE6-1A3AC59635E3}"/>
              </a:ext>
            </a:extLst>
          </p:cNvPr>
          <p:cNvSpPr txBox="1"/>
          <p:nvPr/>
        </p:nvSpPr>
        <p:spPr>
          <a:xfrm>
            <a:off x="1910324" y="4559292"/>
            <a:ext cx="1578572" cy="646331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latin typeface="Meiryo UI" panose="020B0604030504040204" pitchFamily="50" charset="-128"/>
                <a:ea typeface="Meiryo UI" panose="020B0604030504040204" pitchFamily="50" charset="-128"/>
              </a:rPr>
              <a:t>Enter THERS </a:t>
            </a:r>
            <a:r>
              <a:rPr lang="en-US" altLang="ja-JP" sz="1200" b="0" i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account&amp;Authenitication</a:t>
            </a:r>
            <a:r>
              <a:rPr lang="en-US" altLang="ja-JP" sz="1200" b="0" i="0" dirty="0">
                <a:latin typeface="Meiryo UI" panose="020B0604030504040204" pitchFamily="50" charset="-128"/>
                <a:ea typeface="Meiryo UI" panose="020B0604030504040204" pitchFamily="50" charset="-128"/>
              </a:rPr>
              <a:t> code.</a:t>
            </a:r>
            <a:endParaRPr kumimoji="1" lang="ja-JP" altLang="en-US" sz="1200" b="0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15" grpId="0" animBg="1"/>
      <p:bldP spid="29708" grpId="0" animBg="1"/>
      <p:bldP spid="35858" grpId="0" animBg="1"/>
      <p:bldP spid="21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915816" y="652215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©2020 Nagoya University Library</a:t>
            </a:r>
            <a:endParaRPr lang="ja-JP" altLang="en-US" dirty="0">
              <a:solidFill>
                <a:schemeClr val="bg1">
                  <a:lumMod val="6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375"/>
            <a:ext cx="8713787" cy="48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800" u="sng" dirty="0">
                <a:solidFill>
                  <a:schemeClr val="accent1">
                    <a:lumMod val="75000"/>
                  </a:schemeClr>
                </a:solidFill>
              </a:rPr>
              <a:t>Cautions when you make copies</a:t>
            </a:r>
            <a:endParaRPr lang="ja-JP" alt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1006"/>
            <a:ext cx="8229600" cy="853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ja-JP" sz="2400" dirty="0"/>
              <a:t>Copyrighted works cannot be reproduced without copyright holder permission</a:t>
            </a:r>
            <a:endParaRPr lang="en-US" altLang="ja-JP" sz="2400" strike="sngStrike" dirty="0"/>
          </a:p>
          <a:p>
            <a:pPr eaLnBrk="1" hangingPunct="1">
              <a:defRPr/>
            </a:pPr>
            <a:r>
              <a:rPr lang="en-US" altLang="ja-JP" sz="2400" dirty="0"/>
              <a:t>Usage in the library includes an escape clause and may be copied in the following ranges (Copyright Act Article 31 Clause 1)</a:t>
            </a:r>
            <a:endParaRPr lang="ja-JP" altLang="en-US" sz="24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021776" y="6368541"/>
            <a:ext cx="2133600" cy="365125"/>
          </a:xfrm>
        </p:spPr>
        <p:txBody>
          <a:bodyPr/>
          <a:lstStyle/>
          <a:p>
            <a:pPr>
              <a:defRPr/>
            </a:pPr>
            <a:fld id="{238E1F22-8F6D-448A-97DF-35BD1481D67F}" type="slidenum">
              <a:rPr lang="en-US" altLang="ja-JP"/>
              <a:pPr>
                <a:defRPr/>
              </a:pPr>
              <a:t>26</a:t>
            </a:fld>
            <a:endParaRPr lang="en-US" altLang="ja-JP" dirty="0"/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143204" y="3355174"/>
            <a:ext cx="7144570" cy="3502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tIns="108000"/>
          <a:lstStyle/>
          <a:p>
            <a:pPr>
              <a:lnSpc>
                <a:spcPts val="22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1600" b="0" i="0" dirty="0">
                <a:latin typeface="+mn-lt"/>
              </a:rPr>
              <a:t>For the purpose of personal research and study </a:t>
            </a:r>
            <a:endParaRPr lang="ja-JP" altLang="en-US" sz="1600" b="0" i="0" dirty="0">
              <a:latin typeface="+mn-lt"/>
            </a:endParaRPr>
          </a:p>
          <a:p>
            <a:pPr>
              <a:lnSpc>
                <a:spcPts val="22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1600" b="0" i="0" dirty="0">
                <a:latin typeface="+mn-lt"/>
              </a:rPr>
              <a:t>One person one copy</a:t>
            </a:r>
            <a:endParaRPr lang="ja-JP" altLang="en-US" sz="1600" b="0" i="0" dirty="0">
              <a:latin typeface="+mn-lt"/>
            </a:endParaRPr>
          </a:p>
          <a:p>
            <a:pPr>
              <a:lnSpc>
                <a:spcPts val="22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1600" b="0" i="0" dirty="0">
                <a:latin typeface="+mn-lt"/>
              </a:rPr>
              <a:t>Do not exceed half of the entire part </a:t>
            </a:r>
            <a:br>
              <a:rPr lang="en-US" altLang="ja-JP" sz="1600" b="0" i="0" dirty="0">
                <a:latin typeface="+mn-lt"/>
              </a:rPr>
            </a:br>
            <a:r>
              <a:rPr lang="en-US" altLang="ja-JP" sz="1600" b="0" i="0" dirty="0">
                <a:latin typeface="+mn-lt"/>
              </a:rPr>
              <a:t>(periodical: Individual articles in any issue except </a:t>
            </a:r>
            <a:br>
              <a:rPr lang="en-US" altLang="ja-JP" sz="1600" b="0" i="0" dirty="0">
                <a:latin typeface="+mn-lt"/>
              </a:rPr>
            </a:br>
            <a:r>
              <a:rPr lang="en-US" altLang="ja-JP" sz="1600" b="0" i="0" dirty="0">
                <a:latin typeface="+mn-lt"/>
              </a:rPr>
              <a:t>the last one of a magazine or newspaper may be </a:t>
            </a:r>
            <a:br>
              <a:rPr lang="en-US" altLang="ja-JP" sz="1600" b="0" i="0" dirty="0">
                <a:latin typeface="+mn-lt"/>
              </a:rPr>
            </a:br>
            <a:r>
              <a:rPr lang="en-US" altLang="ja-JP" sz="1600" b="0" i="0" dirty="0">
                <a:latin typeface="+mn-lt"/>
              </a:rPr>
              <a:t>copied in its entirety)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1600" b="0" i="0" dirty="0">
                <a:latin typeface="+mn-lt"/>
              </a:rPr>
              <a:t>An article in periodical can be reproduced  after </a:t>
            </a:r>
            <a:br>
              <a:rPr lang="en-US" altLang="ja-JP" sz="1600" b="0" i="0" dirty="0">
                <a:latin typeface="+mn-lt"/>
              </a:rPr>
            </a:br>
            <a:r>
              <a:rPr lang="en-US" altLang="ja-JP" sz="1600" b="0" i="0" dirty="0">
                <a:latin typeface="+mn-lt"/>
              </a:rPr>
              <a:t>the publication of the next issue</a:t>
            </a:r>
          </a:p>
          <a:p>
            <a:pPr>
              <a:lnSpc>
                <a:spcPts val="22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ja-JP" sz="1600" b="0" i="0" dirty="0">
                <a:latin typeface="+mn-lt"/>
              </a:rPr>
              <a:t>Fill in the “application form</a:t>
            </a:r>
            <a:r>
              <a:rPr lang="ja-JP" altLang="en-US" sz="1600" b="0" i="0" dirty="0">
                <a:latin typeface="+mn-lt"/>
              </a:rPr>
              <a:t> </a:t>
            </a:r>
            <a:r>
              <a:rPr lang="en-US" altLang="ja-JP" sz="1600" b="0" i="0" dirty="0">
                <a:latin typeface="+mn-lt"/>
              </a:rPr>
              <a:t>of  Copy Services”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ja-JP" altLang="en-US" sz="1600" dirty="0">
                <a:latin typeface="+mn-lt"/>
              </a:rPr>
              <a:t>＊</a:t>
            </a:r>
            <a:r>
              <a:rPr lang="en-US" altLang="ja-JP" sz="1600" dirty="0">
                <a:latin typeface="+mn-lt"/>
              </a:rPr>
              <a:t>Copy Machine inside the library is only for copying the library’s materials </a:t>
            </a:r>
            <a:r>
              <a:rPr lang="en-US" altLang="ja-JP" sz="1600" dirty="0"/>
              <a:t>! </a:t>
            </a:r>
            <a:endParaRPr lang="ja-JP" altLang="en-US" sz="1600" dirty="0"/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322263" y="1971892"/>
            <a:ext cx="8570912" cy="10763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Where, in response to the request of a user of a library, etc. and for the purpose of his research or study, such user is furnished with a single reproduction of (a) a part of a work already made public, or (b) in the case of an individual work reproduced in a periodical already published for a considerable period of time, all of such individual work.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-26988"/>
            <a:ext cx="8382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2.3 Finding and obtaining materials</a:t>
            </a:r>
            <a:endParaRPr lang="ja-JP" altLang="en-US" sz="36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3204" y="2989839"/>
            <a:ext cx="4103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2000" b="0" i="0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rules of library</a:t>
            </a:r>
            <a:endParaRPr lang="ja-JP" altLang="en-US" sz="2000" b="0" i="0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635040" y="3477002"/>
            <a:ext cx="4425952" cy="2736304"/>
          </a:xfrm>
          <a:prstGeom prst="roundRect">
            <a:avLst>
              <a:gd name="adj" fmla="val 696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The rules of respect towards the  author of books and articles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rgbClr val="17375E"/>
                </a:solidFill>
              </a:rPr>
              <a:t>It is not allowed to make a copy the latest number of journals or newspapers </a:t>
            </a:r>
          </a:p>
          <a:p>
            <a:pPr marL="265113" indent="-176213"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Today’s newspaper may not be copied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It is not allowed to make copies of personal materials such as notebooks, resumes of classes inside the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2.3 Finding and obtaining materials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5400600" cy="435334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u="sng" dirty="0">
                <a:solidFill>
                  <a:schemeClr val="tx2">
                    <a:lumMod val="75000"/>
                  </a:schemeClr>
                </a:solidFill>
              </a:rPr>
              <a:t>Visiting</a:t>
            </a:r>
            <a:endParaRPr lang="ja-JP" altLang="en-US" u="sng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altLang="ja-JP" dirty="0"/>
              <a:t>Bring your student ID</a:t>
            </a:r>
            <a:r>
              <a:rPr lang="ja-JP" altLang="en-US" dirty="0"/>
              <a:t>  </a:t>
            </a:r>
            <a:endParaRPr lang="en-US" altLang="ja-JP" dirty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ja-JP" sz="2400" dirty="0">
                <a:solidFill>
                  <a:srgbClr val="990033"/>
                </a:solidFill>
              </a:rPr>
              <a:t>	Obey rules/manners of place of the visit</a:t>
            </a:r>
            <a:endParaRPr lang="ja-JP" altLang="en-US" sz="2400" dirty="0">
              <a:solidFill>
                <a:srgbClr val="990033"/>
              </a:solidFill>
            </a:endParaRPr>
          </a:p>
          <a:p>
            <a:pPr lvl="1" eaLnBrk="1" hangingPunct="1">
              <a:defRPr/>
            </a:pPr>
            <a:r>
              <a:rPr lang="en-US" altLang="ja-JP" dirty="0"/>
              <a:t>Letters of introduction sometimes is needed (Interlibrary Loan Desk)</a:t>
            </a:r>
            <a:endParaRPr lang="ja-JP" altLang="en-US" dirty="0"/>
          </a:p>
          <a:p>
            <a:pPr lvl="2" eaLnBrk="1" hangingPunct="1">
              <a:buFontTx/>
              <a:buNone/>
              <a:defRPr/>
            </a:pPr>
            <a:r>
              <a:rPr lang="en-US" altLang="ja-JP" dirty="0">
                <a:solidFill>
                  <a:srgbClr val="990033"/>
                </a:solidFill>
              </a:rPr>
              <a:t>Previous inquiry is needed sometimes, apply at least one week before you visit</a:t>
            </a:r>
            <a:endParaRPr lang="ja-JP" altLang="en-US" dirty="0">
              <a:solidFill>
                <a:srgbClr val="99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ja-JP" u="sng" dirty="0">
                <a:solidFill>
                  <a:schemeClr val="tx2">
                    <a:lumMod val="75000"/>
                  </a:schemeClr>
                </a:solidFill>
              </a:rPr>
              <a:t>Making ILL order</a:t>
            </a:r>
            <a:endParaRPr lang="en-US" altLang="ja-JP" u="sng" dirty="0">
              <a:solidFill>
                <a:schemeClr val="tx2">
                  <a:lumMod val="75000"/>
                </a:schemeClr>
              </a:solidFill>
              <a:latin typeface="ＭＳ Ｐゴシック" pitchFamily="50" charset="-128"/>
            </a:endParaRPr>
          </a:p>
          <a:p>
            <a:pPr lvl="1" eaLnBrk="1" hangingPunct="1">
              <a:defRPr/>
            </a:pPr>
            <a:r>
              <a:rPr lang="en-US" altLang="ja-JP" dirty="0"/>
              <a:t>Order at your departmental library or Central Library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010728" y="6505067"/>
            <a:ext cx="2133600" cy="365125"/>
          </a:xfrm>
        </p:spPr>
        <p:txBody>
          <a:bodyPr/>
          <a:lstStyle/>
          <a:p>
            <a:pPr>
              <a:defRPr/>
            </a:pPr>
            <a:fld id="{72B767C4-70F9-469B-8D32-9D2BC7908A0A}" type="slidenum">
              <a:rPr lang="en-US" altLang="ja-JP"/>
              <a:pPr>
                <a:defRPr/>
              </a:pPr>
              <a:t>27</a:t>
            </a:fld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5697642" y="2050790"/>
            <a:ext cx="3299271" cy="3672408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Not so many people are familiar with ILL service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When ordering  books/copies from </a:t>
            </a:r>
            <a:r>
              <a:rPr lang="en-US" altLang="ja-JP" sz="1800" b="0" i="0" dirty="0">
                <a:solidFill>
                  <a:srgbClr val="17375E"/>
                </a:solidFill>
              </a:rPr>
              <a:t>almost all </a:t>
            </a: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Japanese Universities, NUL bears a part of the charge of them</a:t>
            </a:r>
          </a:p>
          <a:p>
            <a:pPr marL="542925" lvl="1" indent="-277813">
              <a:buFont typeface="Wingdings" pitchFamily="2" charset="2"/>
              <a:buChar char="ü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Copy: full payment</a:t>
            </a:r>
          </a:p>
          <a:p>
            <a:pPr marL="542925" lvl="1" indent="-277813">
              <a:buFont typeface="Wingdings" pitchFamily="2" charset="2"/>
              <a:buChar char="ü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Loan: one way cost</a:t>
            </a:r>
          </a:p>
          <a:p>
            <a:pPr marL="273050" lvl="1" indent="-190500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ILL service may take some time. Order books/copies with time to spare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2.4 When you need help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28736"/>
            <a:ext cx="5051425" cy="5715040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 marL="360363" indent="-360363" eaLnBrk="1" hangingPunct="1">
              <a:defRPr/>
            </a:pPr>
            <a:r>
              <a:rPr lang="en-US" altLang="ja-JP" sz="3800" dirty="0"/>
              <a:t>Ask the staff at library’s desks</a:t>
            </a:r>
          </a:p>
          <a:p>
            <a:pPr marL="760413" lvl="1" indent="-36036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ja-JP" sz="3100" dirty="0"/>
              <a:t>Service Desk</a:t>
            </a:r>
          </a:p>
          <a:p>
            <a:pPr marL="1160463" lvl="2" indent="-360363" eaLnBrk="1" hangingPunct="1">
              <a:defRPr/>
            </a:pPr>
            <a:r>
              <a:rPr lang="en-US" altLang="ja-JP" sz="2600" dirty="0"/>
              <a:t>Using the library in general</a:t>
            </a:r>
          </a:p>
          <a:p>
            <a:pPr marL="1160463" lvl="2" indent="-360363" eaLnBrk="1" hangingPunct="1">
              <a:defRPr/>
            </a:pPr>
            <a:r>
              <a:rPr lang="en-US" altLang="ja-JP" sz="2600" dirty="0"/>
              <a:t>Application for using facilities</a:t>
            </a:r>
          </a:p>
          <a:p>
            <a:pPr marL="1160463" lvl="2" indent="-360363" eaLnBrk="1" hangingPunct="1">
              <a:defRPr/>
            </a:pPr>
            <a:r>
              <a:rPr lang="en-US" altLang="ja-JP" sz="2600" dirty="0"/>
              <a:t>Consultation about  searching for and obtaining materials</a:t>
            </a:r>
          </a:p>
          <a:p>
            <a:pPr marL="760413" lvl="1" indent="-360363" eaLnBrk="1" hangingPunct="1">
              <a:defRPr/>
            </a:pPr>
            <a:r>
              <a:rPr lang="en-US" altLang="ja-JP" sz="3100" dirty="0"/>
              <a:t>Support Desk</a:t>
            </a:r>
          </a:p>
          <a:p>
            <a:pPr marL="1160463" lvl="2" indent="-360363" eaLnBrk="1" hangingPunct="1">
              <a:defRPr/>
            </a:pPr>
            <a:r>
              <a:rPr lang="en-US" altLang="ja-JP" sz="2600" dirty="0"/>
              <a:t>Ask graduate student staffs</a:t>
            </a:r>
          </a:p>
          <a:p>
            <a:pPr marL="1160463" lvl="2" indent="-360363" eaLnBrk="1" hangingPunct="1">
              <a:defRPr/>
            </a:pPr>
            <a:r>
              <a:rPr lang="en-US" altLang="ja-JP" sz="2600" dirty="0"/>
              <a:t>Using  PC, and if there is any trouble</a:t>
            </a:r>
          </a:p>
          <a:p>
            <a:pPr marL="1160463" lvl="2" indent="-360363" eaLnBrk="1" hangingPunct="1">
              <a:defRPr/>
            </a:pPr>
            <a:r>
              <a:rPr lang="en-US" altLang="ja-JP" sz="2600" dirty="0"/>
              <a:t>Support your writing</a:t>
            </a:r>
          </a:p>
          <a:p>
            <a:pPr marL="857250" lvl="1" indent="-457200" eaLnBrk="1" hangingPunct="1">
              <a:defRPr/>
            </a:pPr>
            <a:r>
              <a:rPr lang="en-US" altLang="ja-JP" sz="3100" dirty="0"/>
              <a:t>Departmental libraries</a:t>
            </a:r>
          </a:p>
          <a:p>
            <a:pPr eaLnBrk="1" hangingPunct="1">
              <a:defRPr/>
            </a:pPr>
            <a:r>
              <a:rPr lang="en-US" altLang="ja-JP" sz="3400" dirty="0"/>
              <a:t>‘</a:t>
            </a:r>
            <a:r>
              <a:rPr lang="en-US" altLang="ja-JP" sz="3400" dirty="0" err="1"/>
              <a:t>Guidesheet</a:t>
            </a:r>
            <a:r>
              <a:rPr lang="en-US" altLang="ja-JP" sz="3400" dirty="0"/>
              <a:t>’</a:t>
            </a:r>
          </a:p>
          <a:p>
            <a:pPr eaLnBrk="1" hangingPunct="1">
              <a:defRPr/>
            </a:pPr>
            <a:r>
              <a:rPr lang="en-US" altLang="ja-JP" sz="3400" dirty="0"/>
              <a:t>Training courses, workshops    </a:t>
            </a:r>
            <a:r>
              <a:rPr lang="en-US" altLang="ja-JP" sz="4400" dirty="0"/>
              <a:t>        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en-US" altLang="ja-JP" dirty="0"/>
              <a:t>    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>
          <a:xfrm>
            <a:off x="7009584" y="6499390"/>
            <a:ext cx="2133600" cy="365125"/>
          </a:xfrm>
        </p:spPr>
        <p:txBody>
          <a:bodyPr/>
          <a:lstStyle/>
          <a:p>
            <a:pPr>
              <a:defRPr/>
            </a:pPr>
            <a:fld id="{0014587C-BDE5-4485-A721-941D4452DDBF}" type="slidenum">
              <a:rPr lang="en-US" altLang="ja-JP"/>
              <a:pPr>
                <a:defRPr/>
              </a:pPr>
              <a:t>28</a:t>
            </a:fld>
            <a:endParaRPr lang="en-US" altLang="ja-JP" dirty="0"/>
          </a:p>
        </p:txBody>
      </p:sp>
      <p:sp>
        <p:nvSpPr>
          <p:cNvPr id="6" name="角丸四角形 5"/>
          <p:cNvSpPr/>
          <p:nvPr/>
        </p:nvSpPr>
        <p:spPr>
          <a:xfrm>
            <a:off x="5076056" y="2060848"/>
            <a:ext cx="3888557" cy="4392488"/>
          </a:xfrm>
          <a:prstGeom prst="roundRect">
            <a:avLst>
              <a:gd name="adj" fmla="val 45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During the Library Tour introduce the desks and consultation time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Avoid the detailed explanations but emphasize ‘where to consult when they are in trouble’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Information about Training courses and events, see</a:t>
            </a:r>
          </a:p>
          <a:p>
            <a:pPr marL="265113" indent="176213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rgbClr val="17375E"/>
                </a:solidFill>
              </a:rPr>
              <a:t>Information screen 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in Central Library  </a:t>
            </a:r>
          </a:p>
          <a:p>
            <a:pPr marL="265113" indent="176213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NUL website, </a:t>
            </a:r>
          </a:p>
          <a:p>
            <a:pPr marL="265113" indent="176213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Support Desk twitter account</a:t>
            </a:r>
          </a:p>
          <a:p>
            <a:pPr marL="265113"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  <a:p>
            <a:pPr marL="265113"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                                   … and so on</a:t>
            </a:r>
          </a:p>
        </p:txBody>
      </p:sp>
      <p:pic>
        <p:nvPicPr>
          <p:cNvPr id="7" name="図 6" descr="followtwitterボタン特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949280"/>
            <a:ext cx="2016000" cy="2688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E51534-9323-BF51-5EC5-0D17CDBA9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949280"/>
            <a:ext cx="260655" cy="2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7"/>
          <p:cNvSpPr>
            <a:spLocks noGrp="1"/>
          </p:cNvSpPr>
          <p:nvPr>
            <p:ph type="title"/>
          </p:nvPr>
        </p:nvSpPr>
        <p:spPr>
          <a:xfrm>
            <a:off x="539552" y="549470"/>
            <a:ext cx="9577064" cy="2633912"/>
          </a:xfrm>
        </p:spPr>
        <p:txBody>
          <a:bodyPr/>
          <a:lstStyle/>
          <a:p>
            <a:pPr marL="342900" indent="-342900"/>
            <a:r>
              <a:rPr lang="en-US" altLang="ja-JP" sz="4400" cap="none" dirty="0">
                <a:solidFill>
                  <a:schemeClr val="tx2"/>
                </a:solidFill>
              </a:rPr>
              <a:t>3. </a:t>
            </a:r>
            <a:r>
              <a:rPr lang="en-US" altLang="ja-JP" sz="4400" dirty="0"/>
              <a:t>Additional details for the </a:t>
            </a:r>
            <a:br>
              <a:rPr lang="en-US" altLang="ja-JP" sz="4400" dirty="0"/>
            </a:br>
            <a:r>
              <a:rPr lang="en-US" altLang="ja-JP" sz="4400" dirty="0"/>
              <a:t>guidance</a:t>
            </a:r>
            <a:br>
              <a:rPr lang="en-US" altLang="ja-JP" dirty="0">
                <a:cs typeface="Arial" panose="020B0604020202020204" pitchFamily="34" charset="0"/>
              </a:rPr>
            </a:br>
            <a:br>
              <a:rPr lang="en-US" altLang="ja-JP" cap="none" dirty="0">
                <a:solidFill>
                  <a:schemeClr val="tx2"/>
                </a:solidFill>
              </a:rPr>
            </a:br>
            <a:endParaRPr lang="ja-JP" altLang="en-US" cap="none" dirty="0">
              <a:solidFill>
                <a:schemeClr val="tx2"/>
              </a:solidFill>
            </a:endParaRPr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331640" y="3524535"/>
            <a:ext cx="7162800" cy="25196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Academic writing process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Suitable resources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Deciding a topic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Thinking of keywords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Decide what book to read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Searching for articles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Decide what article to read</a:t>
            </a:r>
            <a:endParaRPr lang="ja-JP" alt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1872" y="65050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9C1618-E51D-43A2-BF10-914FCD2B2480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827584" y="2060848"/>
            <a:ext cx="6818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3200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ja-JP" altLang="en-US" sz="3200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ja-JP" sz="3200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period of First-Year Seminar</a:t>
            </a:r>
            <a:r>
              <a:rPr lang="ja-JP" altLang="en-US" sz="3200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3200" i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27203" y="349424"/>
            <a:ext cx="9540552" cy="1362075"/>
          </a:xfrm>
        </p:spPr>
        <p:txBody>
          <a:bodyPr/>
          <a:lstStyle/>
          <a:p>
            <a:pPr>
              <a:defRPr/>
            </a:pPr>
            <a:r>
              <a:rPr lang="ja-JP" altLang="en-US" sz="4400" dirty="0">
                <a:solidFill>
                  <a:schemeClr val="tx2"/>
                </a:solidFill>
              </a:rPr>
              <a:t>１</a:t>
            </a:r>
            <a:r>
              <a:rPr lang="en-US" altLang="ja-JP" sz="4400" dirty="0">
                <a:solidFill>
                  <a:schemeClr val="tx2"/>
                </a:solidFill>
              </a:rPr>
              <a:t>. AIMS of ToDAY’s GUIDANCe</a:t>
            </a: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657014" y="885787"/>
            <a:ext cx="8118004" cy="1500187"/>
          </a:xfrm>
        </p:spPr>
        <p:txBody>
          <a:bodyPr/>
          <a:lstStyle/>
          <a:p>
            <a:pPr>
              <a:defRPr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</a:rPr>
              <a:t>What kind of support can the library provide?</a:t>
            </a:r>
          </a:p>
          <a:p>
            <a:pPr>
              <a:defRPr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</a:rPr>
              <a:t>Important lecture points</a:t>
            </a:r>
            <a:endParaRPr lang="ja-JP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699510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AB6200-E1BF-444C-9345-E97D47E1A162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9" name="テキスト プレースホルダ 6"/>
          <p:cNvSpPr txBox="1">
            <a:spLocks/>
          </p:cNvSpPr>
          <p:nvPr/>
        </p:nvSpPr>
        <p:spPr bwMode="auto">
          <a:xfrm>
            <a:off x="427203" y="2444337"/>
            <a:ext cx="8496944" cy="26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800" b="0" i="0" dirty="0">
                <a:solidFill>
                  <a:schemeClr val="accent1">
                    <a:lumMod val="75000"/>
                  </a:schemeClr>
                </a:solidFill>
              </a:rPr>
              <a:t>Aims of this library guidance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800" b="0" i="0" dirty="0">
                <a:solidFill>
                  <a:schemeClr val="tx2"/>
                </a:solidFill>
              </a:rPr>
              <a:t>Why do we want new students to become skillful in using the library?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800" b="0" i="0" dirty="0">
                <a:solidFill>
                  <a:schemeClr val="tx2"/>
                </a:solidFill>
              </a:rPr>
              <a:t>Holding a lecture/tour on “How to Use the Library”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800" b="0" i="0" dirty="0">
                <a:solidFill>
                  <a:schemeClr val="tx2"/>
                </a:solidFill>
              </a:rPr>
              <a:t>Report on the lecture/tour TA’s conduct</a:t>
            </a:r>
          </a:p>
        </p:txBody>
      </p:sp>
    </p:spTree>
    <p:extLst>
      <p:ext uri="{BB962C8B-B14F-4D97-AF65-F5344CB8AC3E}">
        <p14:creationId xmlns:p14="http://schemas.microsoft.com/office/powerpoint/2010/main" val="257121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タイトル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568952" cy="1527175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3.1 Academic writing process </a:t>
            </a:r>
            <a:r>
              <a:rPr lang="ja-JP" altLang="en-US" dirty="0"/>
              <a:t>　</a:t>
            </a:r>
          </a:p>
        </p:txBody>
      </p:sp>
      <p:sp>
        <p:nvSpPr>
          <p:cNvPr id="72707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673852" cy="19573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ja-JP" sz="3000" dirty="0"/>
              <a:t>At what stages of thesis writing materials are needed?</a:t>
            </a:r>
          </a:p>
          <a:p>
            <a:pPr marL="788988" lvl="1" indent="0">
              <a:buClr>
                <a:schemeClr val="accent2"/>
              </a:buClr>
            </a:pPr>
            <a:r>
              <a:rPr lang="en-US" altLang="ja-JP" sz="2400" dirty="0"/>
              <a:t>When you are given a task</a:t>
            </a:r>
          </a:p>
          <a:p>
            <a:pPr marL="788988" lvl="1" indent="0">
              <a:buClr>
                <a:schemeClr val="accent2"/>
              </a:buClr>
            </a:pPr>
            <a:r>
              <a:rPr lang="en-US" altLang="ja-JP" sz="2400" dirty="0"/>
              <a:t>When deciding on the topic</a:t>
            </a:r>
          </a:p>
          <a:p>
            <a:pPr marL="788988" lvl="1" indent="0">
              <a:buClr>
                <a:schemeClr val="accent2"/>
              </a:buClr>
            </a:pPr>
            <a:r>
              <a:rPr lang="en-US" altLang="ja-JP" sz="2400" dirty="0"/>
              <a:t>When making an argument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Char char="l"/>
            </a:pPr>
            <a:endParaRPr lang="en-US" altLang="ja-JP" sz="2800" dirty="0"/>
          </a:p>
          <a:p>
            <a:pPr marL="0" indent="0">
              <a:buFont typeface="Arial" charset="0"/>
              <a:buNone/>
            </a:pPr>
            <a:endParaRPr lang="en-US" altLang="ja-JP" dirty="0"/>
          </a:p>
        </p:txBody>
      </p:sp>
      <p:sp>
        <p:nvSpPr>
          <p:cNvPr id="29" name="フリーフォーム 28"/>
          <p:cNvSpPr/>
          <p:nvPr/>
        </p:nvSpPr>
        <p:spPr>
          <a:xfrm>
            <a:off x="1233488" y="3571875"/>
            <a:ext cx="7267575" cy="2098675"/>
          </a:xfrm>
          <a:custGeom>
            <a:avLst/>
            <a:gdLst>
              <a:gd name="connsiteX0" fmla="*/ 0 w 6305550"/>
              <a:gd name="connsiteY0" fmla="*/ 1943100 h 1943100"/>
              <a:gd name="connsiteX1" fmla="*/ 0 w 6305550"/>
              <a:gd name="connsiteY1" fmla="*/ 1638300 h 1943100"/>
              <a:gd name="connsiteX2" fmla="*/ 1057275 w 6305550"/>
              <a:gd name="connsiteY2" fmla="*/ 1638300 h 1943100"/>
              <a:gd name="connsiteX3" fmla="*/ 1057275 w 6305550"/>
              <a:gd name="connsiteY3" fmla="*/ 1314450 h 1943100"/>
              <a:gd name="connsiteX4" fmla="*/ 2105025 w 6305550"/>
              <a:gd name="connsiteY4" fmla="*/ 1314450 h 1943100"/>
              <a:gd name="connsiteX5" fmla="*/ 2105025 w 6305550"/>
              <a:gd name="connsiteY5" fmla="*/ 1000125 h 1943100"/>
              <a:gd name="connsiteX6" fmla="*/ 3162300 w 6305550"/>
              <a:gd name="connsiteY6" fmla="*/ 1000125 h 1943100"/>
              <a:gd name="connsiteX7" fmla="*/ 3162300 w 6305550"/>
              <a:gd name="connsiteY7" fmla="*/ 657225 h 1943100"/>
              <a:gd name="connsiteX8" fmla="*/ 4210050 w 6305550"/>
              <a:gd name="connsiteY8" fmla="*/ 657225 h 1943100"/>
              <a:gd name="connsiteX9" fmla="*/ 4210050 w 6305550"/>
              <a:gd name="connsiteY9" fmla="*/ 333375 h 1943100"/>
              <a:gd name="connsiteX10" fmla="*/ 5248275 w 6305550"/>
              <a:gd name="connsiteY10" fmla="*/ 333375 h 1943100"/>
              <a:gd name="connsiteX11" fmla="*/ 5248275 w 6305550"/>
              <a:gd name="connsiteY11" fmla="*/ 0 h 1943100"/>
              <a:gd name="connsiteX12" fmla="*/ 6305550 w 6305550"/>
              <a:gd name="connsiteY12" fmla="*/ 0 h 1943100"/>
              <a:gd name="connsiteX0" fmla="*/ 0 w 6305550"/>
              <a:gd name="connsiteY0" fmla="*/ 1943100 h 1943100"/>
              <a:gd name="connsiteX1" fmla="*/ 0 w 6305550"/>
              <a:gd name="connsiteY1" fmla="*/ 1638300 h 1943100"/>
              <a:gd name="connsiteX2" fmla="*/ 1057275 w 6305550"/>
              <a:gd name="connsiteY2" fmla="*/ 1638300 h 1943100"/>
              <a:gd name="connsiteX3" fmla="*/ 1057275 w 6305550"/>
              <a:gd name="connsiteY3" fmla="*/ 1314450 h 1943100"/>
              <a:gd name="connsiteX4" fmla="*/ 2105025 w 6305550"/>
              <a:gd name="connsiteY4" fmla="*/ 1314450 h 1943100"/>
              <a:gd name="connsiteX5" fmla="*/ 2105025 w 6305550"/>
              <a:gd name="connsiteY5" fmla="*/ 1000125 h 1943100"/>
              <a:gd name="connsiteX6" fmla="*/ 3162300 w 6305550"/>
              <a:gd name="connsiteY6" fmla="*/ 1000125 h 1943100"/>
              <a:gd name="connsiteX7" fmla="*/ 3162300 w 6305550"/>
              <a:gd name="connsiteY7" fmla="*/ 657225 h 1943100"/>
              <a:gd name="connsiteX8" fmla="*/ 4210050 w 6305550"/>
              <a:gd name="connsiteY8" fmla="*/ 657225 h 1943100"/>
              <a:gd name="connsiteX9" fmla="*/ 4210050 w 6305550"/>
              <a:gd name="connsiteY9" fmla="*/ 333375 h 1943100"/>
              <a:gd name="connsiteX10" fmla="*/ 5248275 w 6305550"/>
              <a:gd name="connsiteY10" fmla="*/ 333375 h 1943100"/>
              <a:gd name="connsiteX11" fmla="*/ 5248275 w 6305550"/>
              <a:gd name="connsiteY11" fmla="*/ 0 h 1943100"/>
              <a:gd name="connsiteX12" fmla="*/ 6305550 w 6305550"/>
              <a:gd name="connsiteY12" fmla="*/ 0 h 1943100"/>
              <a:gd name="connsiteX0" fmla="*/ 0 w 6305550"/>
              <a:gd name="connsiteY0" fmla="*/ 1943100 h 1943100"/>
              <a:gd name="connsiteX1" fmla="*/ 0 w 6305550"/>
              <a:gd name="connsiteY1" fmla="*/ 1638300 h 1943100"/>
              <a:gd name="connsiteX2" fmla="*/ 1057275 w 6305550"/>
              <a:gd name="connsiteY2" fmla="*/ 1638300 h 1943100"/>
              <a:gd name="connsiteX3" fmla="*/ 1057275 w 6305550"/>
              <a:gd name="connsiteY3" fmla="*/ 1314450 h 1943100"/>
              <a:gd name="connsiteX4" fmla="*/ 2105025 w 6305550"/>
              <a:gd name="connsiteY4" fmla="*/ 1314450 h 1943100"/>
              <a:gd name="connsiteX5" fmla="*/ 2105025 w 6305550"/>
              <a:gd name="connsiteY5" fmla="*/ 1000125 h 1943100"/>
              <a:gd name="connsiteX6" fmla="*/ 3162300 w 6305550"/>
              <a:gd name="connsiteY6" fmla="*/ 1000125 h 1943100"/>
              <a:gd name="connsiteX7" fmla="*/ 3162300 w 6305550"/>
              <a:gd name="connsiteY7" fmla="*/ 657225 h 1943100"/>
              <a:gd name="connsiteX8" fmla="*/ 4210050 w 6305550"/>
              <a:gd name="connsiteY8" fmla="*/ 657225 h 1943100"/>
              <a:gd name="connsiteX9" fmla="*/ 4210050 w 6305550"/>
              <a:gd name="connsiteY9" fmla="*/ 333375 h 1943100"/>
              <a:gd name="connsiteX10" fmla="*/ 5248275 w 6305550"/>
              <a:gd name="connsiteY10" fmla="*/ 333375 h 1943100"/>
              <a:gd name="connsiteX11" fmla="*/ 5248275 w 6305550"/>
              <a:gd name="connsiteY11" fmla="*/ 0 h 1943100"/>
              <a:gd name="connsiteX12" fmla="*/ 6305550 w 6305550"/>
              <a:gd name="connsiteY12" fmla="*/ 0 h 1943100"/>
              <a:gd name="connsiteX0" fmla="*/ 0 w 5248275"/>
              <a:gd name="connsiteY0" fmla="*/ 1943100 h 1943100"/>
              <a:gd name="connsiteX1" fmla="*/ 0 w 5248275"/>
              <a:gd name="connsiteY1" fmla="*/ 1638300 h 1943100"/>
              <a:gd name="connsiteX2" fmla="*/ 1057275 w 5248275"/>
              <a:gd name="connsiteY2" fmla="*/ 1638300 h 1943100"/>
              <a:gd name="connsiteX3" fmla="*/ 1057275 w 5248275"/>
              <a:gd name="connsiteY3" fmla="*/ 1314450 h 1943100"/>
              <a:gd name="connsiteX4" fmla="*/ 2105025 w 5248275"/>
              <a:gd name="connsiteY4" fmla="*/ 1314450 h 1943100"/>
              <a:gd name="connsiteX5" fmla="*/ 2105025 w 5248275"/>
              <a:gd name="connsiteY5" fmla="*/ 1000125 h 1943100"/>
              <a:gd name="connsiteX6" fmla="*/ 3162300 w 5248275"/>
              <a:gd name="connsiteY6" fmla="*/ 1000125 h 1943100"/>
              <a:gd name="connsiteX7" fmla="*/ 3162300 w 5248275"/>
              <a:gd name="connsiteY7" fmla="*/ 657225 h 1943100"/>
              <a:gd name="connsiteX8" fmla="*/ 4210050 w 5248275"/>
              <a:gd name="connsiteY8" fmla="*/ 657225 h 1943100"/>
              <a:gd name="connsiteX9" fmla="*/ 4210050 w 5248275"/>
              <a:gd name="connsiteY9" fmla="*/ 333375 h 1943100"/>
              <a:gd name="connsiteX10" fmla="*/ 5248275 w 5248275"/>
              <a:gd name="connsiteY10" fmla="*/ 333375 h 1943100"/>
              <a:gd name="connsiteX11" fmla="*/ 5248275 w 5248275"/>
              <a:gd name="connsiteY11" fmla="*/ 0 h 1943100"/>
              <a:gd name="connsiteX0" fmla="*/ 0 w 5248275"/>
              <a:gd name="connsiteY0" fmla="*/ 1609725 h 1609725"/>
              <a:gd name="connsiteX1" fmla="*/ 0 w 5248275"/>
              <a:gd name="connsiteY1" fmla="*/ 1304925 h 1609725"/>
              <a:gd name="connsiteX2" fmla="*/ 1057275 w 5248275"/>
              <a:gd name="connsiteY2" fmla="*/ 1304925 h 1609725"/>
              <a:gd name="connsiteX3" fmla="*/ 1057275 w 5248275"/>
              <a:gd name="connsiteY3" fmla="*/ 981075 h 1609725"/>
              <a:gd name="connsiteX4" fmla="*/ 2105025 w 5248275"/>
              <a:gd name="connsiteY4" fmla="*/ 981075 h 1609725"/>
              <a:gd name="connsiteX5" fmla="*/ 2105025 w 5248275"/>
              <a:gd name="connsiteY5" fmla="*/ 666750 h 1609725"/>
              <a:gd name="connsiteX6" fmla="*/ 3162300 w 5248275"/>
              <a:gd name="connsiteY6" fmla="*/ 666750 h 1609725"/>
              <a:gd name="connsiteX7" fmla="*/ 3162300 w 5248275"/>
              <a:gd name="connsiteY7" fmla="*/ 323850 h 1609725"/>
              <a:gd name="connsiteX8" fmla="*/ 4210050 w 5248275"/>
              <a:gd name="connsiteY8" fmla="*/ 323850 h 1609725"/>
              <a:gd name="connsiteX9" fmla="*/ 4210050 w 5248275"/>
              <a:gd name="connsiteY9" fmla="*/ 0 h 1609725"/>
              <a:gd name="connsiteX10" fmla="*/ 5248275 w 5248275"/>
              <a:gd name="connsiteY10" fmla="*/ 0 h 1609725"/>
              <a:gd name="connsiteX0" fmla="*/ 0 w 5248275"/>
              <a:gd name="connsiteY0" fmla="*/ 1609725 h 1609725"/>
              <a:gd name="connsiteX1" fmla="*/ 0 w 5248275"/>
              <a:gd name="connsiteY1" fmla="*/ 1304925 h 1609725"/>
              <a:gd name="connsiteX2" fmla="*/ 1057275 w 5248275"/>
              <a:gd name="connsiteY2" fmla="*/ 1304925 h 1609725"/>
              <a:gd name="connsiteX3" fmla="*/ 1057275 w 5248275"/>
              <a:gd name="connsiteY3" fmla="*/ 981075 h 1609725"/>
              <a:gd name="connsiteX4" fmla="*/ 2105025 w 5248275"/>
              <a:gd name="connsiteY4" fmla="*/ 981075 h 1609725"/>
              <a:gd name="connsiteX5" fmla="*/ 2105025 w 5248275"/>
              <a:gd name="connsiteY5" fmla="*/ 666750 h 1609725"/>
              <a:gd name="connsiteX6" fmla="*/ 3162300 w 5248275"/>
              <a:gd name="connsiteY6" fmla="*/ 666750 h 1609725"/>
              <a:gd name="connsiteX7" fmla="*/ 3162300 w 5248275"/>
              <a:gd name="connsiteY7" fmla="*/ 323850 h 1609725"/>
              <a:gd name="connsiteX8" fmla="*/ 4210050 w 5248275"/>
              <a:gd name="connsiteY8" fmla="*/ 323850 h 1609725"/>
              <a:gd name="connsiteX9" fmla="*/ 4210050 w 5248275"/>
              <a:gd name="connsiteY9" fmla="*/ 0 h 1609725"/>
              <a:gd name="connsiteX10" fmla="*/ 5248275 w 5248275"/>
              <a:gd name="connsiteY10" fmla="*/ 0 h 1609725"/>
              <a:gd name="connsiteX0" fmla="*/ 0 w 5407729"/>
              <a:gd name="connsiteY0" fmla="*/ 1609725 h 1609725"/>
              <a:gd name="connsiteX1" fmla="*/ 0 w 5407729"/>
              <a:gd name="connsiteY1" fmla="*/ 1304925 h 1609725"/>
              <a:gd name="connsiteX2" fmla="*/ 1057275 w 5407729"/>
              <a:gd name="connsiteY2" fmla="*/ 1304925 h 1609725"/>
              <a:gd name="connsiteX3" fmla="*/ 1057275 w 5407729"/>
              <a:gd name="connsiteY3" fmla="*/ 981075 h 1609725"/>
              <a:gd name="connsiteX4" fmla="*/ 2105025 w 5407729"/>
              <a:gd name="connsiteY4" fmla="*/ 981075 h 1609725"/>
              <a:gd name="connsiteX5" fmla="*/ 2105025 w 5407729"/>
              <a:gd name="connsiteY5" fmla="*/ 666750 h 1609725"/>
              <a:gd name="connsiteX6" fmla="*/ 3162300 w 5407729"/>
              <a:gd name="connsiteY6" fmla="*/ 666750 h 1609725"/>
              <a:gd name="connsiteX7" fmla="*/ 3162300 w 5407729"/>
              <a:gd name="connsiteY7" fmla="*/ 323850 h 1609725"/>
              <a:gd name="connsiteX8" fmla="*/ 4210050 w 5407729"/>
              <a:gd name="connsiteY8" fmla="*/ 323850 h 1609725"/>
              <a:gd name="connsiteX9" fmla="*/ 4210050 w 5407729"/>
              <a:gd name="connsiteY9" fmla="*/ 0 h 1609725"/>
              <a:gd name="connsiteX10" fmla="*/ 5407729 w 5407729"/>
              <a:gd name="connsiteY10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7729" h="1609725">
                <a:moveTo>
                  <a:pt x="0" y="1609725"/>
                </a:moveTo>
                <a:lnTo>
                  <a:pt x="0" y="1304925"/>
                </a:lnTo>
                <a:lnTo>
                  <a:pt x="1057275" y="1304925"/>
                </a:lnTo>
                <a:lnTo>
                  <a:pt x="1057275" y="981075"/>
                </a:lnTo>
                <a:lnTo>
                  <a:pt x="2105025" y="981075"/>
                </a:lnTo>
                <a:lnTo>
                  <a:pt x="2105025" y="666750"/>
                </a:lnTo>
                <a:lnTo>
                  <a:pt x="3162300" y="666750"/>
                </a:lnTo>
                <a:lnTo>
                  <a:pt x="3162300" y="323850"/>
                </a:lnTo>
                <a:lnTo>
                  <a:pt x="4210050" y="323850"/>
                </a:lnTo>
                <a:lnTo>
                  <a:pt x="4210050" y="0"/>
                </a:lnTo>
                <a:lnTo>
                  <a:pt x="5407729" y="0"/>
                </a:lnTo>
              </a:path>
            </a:pathLst>
          </a:custGeom>
          <a:noFill/>
          <a:ln w="76200">
            <a:solidFill>
              <a:srgbClr val="ED7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1868488" y="4643438"/>
            <a:ext cx="696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ja-JP" altLang="en-US" sz="4000">
                <a:solidFill>
                  <a:srgbClr val="E06148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１</a:t>
            </a: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3500438" y="420846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ja-JP" sz="4000">
                <a:solidFill>
                  <a:srgbClr val="E06148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endParaRPr lang="ja-JP" altLang="en-US" sz="4000">
              <a:solidFill>
                <a:srgbClr val="E06148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4953000" y="37798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ja-JP" sz="4000">
                <a:solidFill>
                  <a:srgbClr val="E06148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endParaRPr lang="ja-JP" altLang="en-US" sz="4000">
              <a:solidFill>
                <a:srgbClr val="E06148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6357938" y="335121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ja-JP" sz="4000">
                <a:solidFill>
                  <a:srgbClr val="E06148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endParaRPr lang="ja-JP" altLang="en-US" sz="4000">
              <a:solidFill>
                <a:srgbClr val="E06148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7643813" y="29289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ja-JP" sz="4000" dirty="0">
                <a:solidFill>
                  <a:srgbClr val="E06148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</a:t>
            </a:r>
            <a:endParaRPr lang="ja-JP" altLang="en-US" sz="4000" dirty="0">
              <a:solidFill>
                <a:srgbClr val="E06148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1279525" y="5280025"/>
            <a:ext cx="1571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000" dirty="0"/>
              <a:t>Deciding a topic</a:t>
            </a:r>
            <a:endParaRPr lang="ja-JP" altLang="en-US" sz="2000" dirty="0"/>
          </a:p>
        </p:txBody>
      </p:sp>
      <p:sp>
        <p:nvSpPr>
          <p:cNvPr id="37" name="テキスト ボックス 36"/>
          <p:cNvSpPr>
            <a:spLocks noChangeArrowheads="1"/>
          </p:cNvSpPr>
          <p:nvPr/>
        </p:nvSpPr>
        <p:spPr bwMode="auto">
          <a:xfrm>
            <a:off x="2563813" y="4843463"/>
            <a:ext cx="1936179" cy="78319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ja-JP" sz="2000" dirty="0"/>
              <a:t>Study previous research 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4137025" y="4451350"/>
            <a:ext cx="1484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000" dirty="0"/>
              <a:t>Create an argument</a:t>
            </a:r>
            <a:endParaRPr lang="ja-JP" altLang="en-US" sz="2000" dirty="0"/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5470525" y="3994150"/>
            <a:ext cx="2101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000" dirty="0"/>
              <a:t>Create an outline of article</a:t>
            </a:r>
            <a:endParaRPr lang="ja-JP" altLang="en-US" sz="2000" dirty="0"/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7125494" y="3500577"/>
            <a:ext cx="1506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000" dirty="0"/>
              <a:t>Write introduction</a:t>
            </a:r>
            <a:endParaRPr lang="ja-JP" altLang="en-US" sz="2000" dirty="0"/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1350963" y="484822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/>
              <a:t>stage</a:t>
            </a:r>
            <a:endParaRPr lang="ja-JP" altLang="en-US"/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2851150" y="4421188"/>
            <a:ext cx="67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/>
              <a:t>stage</a:t>
            </a:r>
            <a:endParaRPr lang="ja-JP" altLang="en-US"/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4279900" y="4006850"/>
            <a:ext cx="67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/>
              <a:t>stage</a:t>
            </a:r>
            <a:endParaRPr lang="ja-JP" altLang="en-US"/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5637213" y="3587750"/>
            <a:ext cx="67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dirty="0"/>
              <a:t>stage</a:t>
            </a:r>
            <a:endParaRPr lang="ja-JP" altLang="en-US" dirty="0"/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6994525" y="3173413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/>
              <a:t>stage</a:t>
            </a:r>
            <a:endParaRPr lang="ja-JP" altLang="en-US"/>
          </a:p>
        </p:txBody>
      </p:sp>
      <p:sp>
        <p:nvSpPr>
          <p:cNvPr id="25" name="V 字形矢印 24"/>
          <p:cNvSpPr>
            <a:spLocks noChangeArrowheads="1"/>
          </p:cNvSpPr>
          <p:nvPr/>
        </p:nvSpPr>
        <p:spPr bwMode="auto">
          <a:xfrm>
            <a:off x="7215188" y="2286000"/>
            <a:ext cx="1800225" cy="90011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ED7E51"/>
          </a:solidFill>
          <a:ln w="9525" algn="ctr">
            <a:solidFill>
              <a:srgbClr val="ED7E51"/>
            </a:solidFill>
            <a:round/>
            <a:headEnd/>
            <a:tailEnd/>
          </a:ln>
        </p:spPr>
        <p:txBody>
          <a:bodyPr lIns="0" rIns="0"/>
          <a:lstStyle/>
          <a:p>
            <a:pPr algn="ctr"/>
            <a:r>
              <a:rPr kumimoji="0" lang="en-US" altLang="ja-JP" sz="1400" i="0" dirty="0">
                <a:solidFill>
                  <a:schemeClr val="bg1"/>
                </a:solidFill>
                <a:latin typeface="Arial" charset="0"/>
              </a:rPr>
              <a:t>Complete article</a:t>
            </a:r>
            <a:endParaRPr kumimoji="0" lang="ja-JP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下矢印吹き出し 23"/>
          <p:cNvSpPr>
            <a:spLocks noChangeArrowheads="1"/>
          </p:cNvSpPr>
          <p:nvPr/>
        </p:nvSpPr>
        <p:spPr bwMode="auto">
          <a:xfrm>
            <a:off x="107504" y="4293145"/>
            <a:ext cx="1439863" cy="1008063"/>
          </a:xfrm>
          <a:prstGeom prst="downArrowCallout">
            <a:avLst>
              <a:gd name="adj1" fmla="val 24996"/>
              <a:gd name="adj2" fmla="val 24996"/>
              <a:gd name="adj3" fmla="val 25000"/>
              <a:gd name="adj4" fmla="val 64977"/>
            </a:avLst>
          </a:prstGeom>
          <a:solidFill>
            <a:srgbClr val="ED7E51"/>
          </a:solidFill>
          <a:ln w="9525" algn="ctr">
            <a:solidFill>
              <a:srgbClr val="ED7E5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en-US" altLang="ja-JP" sz="2000" i="0" dirty="0">
                <a:solidFill>
                  <a:schemeClr val="bg1"/>
                </a:solidFill>
                <a:latin typeface="Arial" charset="0"/>
              </a:rPr>
              <a:t>Task is given!</a:t>
            </a:r>
            <a:endParaRPr kumimoji="0" lang="ja-JP" altLang="en-US" sz="20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円形吹き出し 25"/>
          <p:cNvSpPr>
            <a:spLocks noChangeArrowheads="1"/>
          </p:cNvSpPr>
          <p:nvPr/>
        </p:nvSpPr>
        <p:spPr bwMode="auto">
          <a:xfrm>
            <a:off x="0" y="5849938"/>
            <a:ext cx="1928813" cy="1008062"/>
          </a:xfrm>
          <a:prstGeom prst="wedgeEllipseCallout">
            <a:avLst>
              <a:gd name="adj1" fmla="val 6074"/>
              <a:gd name="adj2" fmla="val -69352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sz="1600" i="0" dirty="0">
                <a:solidFill>
                  <a:srgbClr val="FFFFFF"/>
                </a:solidFill>
                <a:latin typeface="Arial" charset="0"/>
              </a:rPr>
              <a:t>Acquire basic knowledge</a:t>
            </a:r>
            <a:endParaRPr kumimoji="0" lang="ja-JP" altLang="en-US" sz="16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円形吹き出し 27"/>
          <p:cNvSpPr>
            <a:spLocks noChangeArrowheads="1"/>
          </p:cNvSpPr>
          <p:nvPr/>
        </p:nvSpPr>
        <p:spPr bwMode="auto">
          <a:xfrm>
            <a:off x="5500688" y="4714875"/>
            <a:ext cx="1928812" cy="1008063"/>
          </a:xfrm>
          <a:prstGeom prst="wedgeEllipseCallout">
            <a:avLst>
              <a:gd name="adj1" fmla="val -58481"/>
              <a:gd name="adj2" fmla="val -40403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en-US" altLang="ja-JP" sz="1600" i="0" dirty="0">
                <a:solidFill>
                  <a:srgbClr val="FFFFFF"/>
                </a:solidFill>
                <a:latin typeface="Arial" charset="0"/>
              </a:rPr>
              <a:t>Get evidence materials </a:t>
            </a:r>
            <a:endParaRPr kumimoji="0" lang="ja-JP" altLang="en-US" sz="16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円形吹き出し 40"/>
          <p:cNvSpPr>
            <a:spLocks noChangeArrowheads="1"/>
          </p:cNvSpPr>
          <p:nvPr/>
        </p:nvSpPr>
        <p:spPr bwMode="auto">
          <a:xfrm>
            <a:off x="2000250" y="5849938"/>
            <a:ext cx="1928813" cy="1008062"/>
          </a:xfrm>
          <a:prstGeom prst="wedgeEllipseCallout">
            <a:avLst>
              <a:gd name="adj1" fmla="val -37296"/>
              <a:gd name="adj2" fmla="val -67421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sz="2000" i="0" dirty="0">
                <a:solidFill>
                  <a:srgbClr val="FFFFFF"/>
                </a:solidFill>
                <a:latin typeface="Arial" charset="0"/>
              </a:rPr>
              <a:t>Know outline</a:t>
            </a:r>
            <a:endParaRPr kumimoji="0" lang="ja-JP" altLang="en-US" sz="20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円形吹き出し 47"/>
          <p:cNvSpPr>
            <a:spLocks noChangeArrowheads="1"/>
          </p:cNvSpPr>
          <p:nvPr/>
        </p:nvSpPr>
        <p:spPr bwMode="auto">
          <a:xfrm>
            <a:off x="3893344" y="5633968"/>
            <a:ext cx="1928812" cy="1008062"/>
          </a:xfrm>
          <a:prstGeom prst="wedgeEllipseCallout">
            <a:avLst>
              <a:gd name="adj1" fmla="val -54444"/>
              <a:gd name="adj2" fmla="val -55843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sz="1600" i="0" dirty="0">
                <a:solidFill>
                  <a:srgbClr val="FFFFFF"/>
                </a:solidFill>
                <a:latin typeface="Arial" charset="0"/>
              </a:rPr>
              <a:t>Develop a discussion </a:t>
            </a:r>
            <a:endParaRPr kumimoji="0" lang="ja-JP" altLang="en-US" sz="16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スライド番号プレースホルダ 4"/>
          <p:cNvSpPr txBox="1">
            <a:spLocks/>
          </p:cNvSpPr>
          <p:nvPr/>
        </p:nvSpPr>
        <p:spPr>
          <a:xfrm>
            <a:off x="7011872" y="65050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i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i="1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/>
              <a:t>31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 bwMode="auto">
          <a:xfrm>
            <a:off x="3563888" y="1806575"/>
            <a:ext cx="2836862" cy="355123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b="0">
              <a:ea typeface="ＭＳ Ｐゴシック" panose="020B0600070205080204" pitchFamily="50" charset="-128"/>
            </a:endParaRPr>
          </a:p>
        </p:txBody>
      </p:sp>
      <p:sp>
        <p:nvSpPr>
          <p:cNvPr id="32" name="右矢印 31"/>
          <p:cNvSpPr>
            <a:spLocks noChangeArrowheads="1"/>
          </p:cNvSpPr>
          <p:nvPr/>
        </p:nvSpPr>
        <p:spPr bwMode="auto">
          <a:xfrm rot="5400000" flipV="1">
            <a:off x="3973657" y="3821831"/>
            <a:ext cx="441325" cy="357188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43024" y="1785938"/>
            <a:ext cx="2844800" cy="356552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b="0"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222250" y="3933056"/>
            <a:ext cx="2765425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b="0"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222250" y="3016250"/>
            <a:ext cx="2765425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b="0">
              <a:ea typeface="ＭＳ Ｐゴシック" panose="020B0600070205080204" pitchFamily="50" charset="-128"/>
            </a:endParaRPr>
          </a:p>
        </p:txBody>
      </p:sp>
      <p:sp>
        <p:nvSpPr>
          <p:cNvPr id="27" name="正方形/長方形 26"/>
          <p:cNvSpPr>
            <a:spLocks noChangeArrowheads="1"/>
          </p:cNvSpPr>
          <p:nvPr/>
        </p:nvSpPr>
        <p:spPr bwMode="auto">
          <a:xfrm>
            <a:off x="222250" y="2071688"/>
            <a:ext cx="2765425" cy="44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b="0">
              <a:ea typeface="ＭＳ Ｐゴシック" panose="020B0600070205080204" pitchFamily="50" charset="-128"/>
            </a:endParaRPr>
          </a:p>
        </p:txBody>
      </p:sp>
      <p:sp>
        <p:nvSpPr>
          <p:cNvPr id="74760" name="コンテンツ プレースホルダ 2"/>
          <p:cNvSpPr>
            <a:spLocks noGrp="1"/>
          </p:cNvSpPr>
          <p:nvPr>
            <p:ph idx="1"/>
          </p:nvPr>
        </p:nvSpPr>
        <p:spPr>
          <a:xfrm>
            <a:off x="107950" y="2162174"/>
            <a:ext cx="2807866" cy="2851001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dirty="0"/>
              <a:t>Get basic knowledge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ja-JP" sz="28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dirty="0"/>
              <a:t>Know outline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ja-JP" sz="28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ja-JP" sz="2400" dirty="0"/>
              <a:t>Decide topic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ja-JP" sz="2400" dirty="0"/>
              <a:t>Develop discussion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ja-JP" sz="2400" dirty="0"/>
              <a:t>Get evidence</a:t>
            </a:r>
          </a:p>
        </p:txBody>
      </p:sp>
      <p:sp>
        <p:nvSpPr>
          <p:cNvPr id="74761" name="スライド番号プレースホルダ 3"/>
          <p:cNvSpPr>
            <a:spLocks noGrp="1"/>
          </p:cNvSpPr>
          <p:nvPr>
            <p:ph type="sldNum" sz="quarter" idx="11"/>
          </p:nvPr>
        </p:nvSpPr>
        <p:spPr bwMode="auto">
          <a:xfrm>
            <a:off x="7009584" y="6505067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42A236B-5D75-4184-BE2E-B5EB1AE59920}" type="slidenum">
              <a:rPr lang="en-US" altLang="ja-JP"/>
              <a:pPr/>
              <a:t>31</a:t>
            </a:fld>
            <a:endParaRPr lang="en-US" altLang="ja-JP" dirty="0"/>
          </a:p>
        </p:txBody>
      </p:sp>
      <p:sp>
        <p:nvSpPr>
          <p:cNvPr id="74762" name="下矢印 6"/>
          <p:cNvSpPr>
            <a:spLocks noChangeArrowheads="1"/>
          </p:cNvSpPr>
          <p:nvPr/>
        </p:nvSpPr>
        <p:spPr bwMode="auto">
          <a:xfrm>
            <a:off x="1227138" y="3429000"/>
            <a:ext cx="720725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74763" name="下矢印 7"/>
          <p:cNvSpPr>
            <a:spLocks noChangeArrowheads="1"/>
          </p:cNvSpPr>
          <p:nvPr/>
        </p:nvSpPr>
        <p:spPr bwMode="auto">
          <a:xfrm>
            <a:off x="1230313" y="2500313"/>
            <a:ext cx="720725" cy="5032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5375" y="2986088"/>
            <a:ext cx="259238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sz="2000" b="0" i="0" dirty="0">
                <a:ea typeface="ＭＳ Ｐゴシック" panose="020B0600070205080204" pitchFamily="50" charset="-128"/>
              </a:rPr>
              <a:t>General information</a:t>
            </a:r>
            <a:r>
              <a:rPr lang="ja-JP" altLang="en-US" sz="2000" b="0" i="0" dirty="0">
                <a:ea typeface="ＭＳ Ｐゴシック" panose="020B0600070205080204" pitchFamily="50" charset="-128"/>
              </a:rPr>
              <a:t>・</a:t>
            </a:r>
            <a:r>
              <a:rPr lang="en-US" altLang="ja-JP" sz="2000" b="0" i="0" dirty="0">
                <a:ea typeface="ＭＳ Ｐゴシック" panose="020B0600070205080204" pitchFamily="50" charset="-128"/>
              </a:rPr>
              <a:t>introductory textbooks</a:t>
            </a:r>
            <a:endParaRPr lang="ja-JP" altLang="en-US" sz="2000" b="0" i="0" dirty="0"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35375" y="2027238"/>
            <a:ext cx="25923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sz="1800" b="0" i="0" dirty="0">
                <a:ea typeface="ＭＳ Ｐゴシック" panose="020B0600070205080204" pitchFamily="50" charset="-128"/>
              </a:rPr>
              <a:t>Internet</a:t>
            </a:r>
            <a:r>
              <a:rPr lang="ja-JP" altLang="en-US" sz="1800" b="0" i="0" dirty="0">
                <a:ea typeface="ＭＳ Ｐゴシック" panose="020B0600070205080204" pitchFamily="50" charset="-128"/>
              </a:rPr>
              <a:t>・</a:t>
            </a:r>
            <a:r>
              <a:rPr lang="en-US" altLang="ja-JP" sz="1800" b="0" i="0" dirty="0">
                <a:ea typeface="ＭＳ Ｐゴシック" panose="020B0600070205080204" pitchFamily="50" charset="-128"/>
              </a:rPr>
              <a:t>Newspapers</a:t>
            </a:r>
            <a:r>
              <a:rPr lang="ja-JP" altLang="en-US" sz="1800" b="0" i="0" dirty="0">
                <a:ea typeface="ＭＳ Ｐゴシック" panose="020B0600070205080204" pitchFamily="50" charset="-128"/>
              </a:rPr>
              <a:t>・</a:t>
            </a:r>
            <a:r>
              <a:rPr lang="en-US" altLang="ja-JP" sz="1800" b="0" i="0" dirty="0">
                <a:ea typeface="ＭＳ Ｐゴシック" panose="020B0600070205080204" pitchFamily="50" charset="-128"/>
              </a:rPr>
              <a:t>Encyclopedias</a:t>
            </a:r>
            <a:endParaRPr lang="ja-JP" altLang="en-US" sz="1800" b="0" i="0" dirty="0"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17700" y="4293096"/>
            <a:ext cx="259238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800" b="0" i="0" dirty="0">
                <a:ea typeface="ＭＳ Ｐゴシック" panose="020B0600070205080204" pitchFamily="50" charset="-128"/>
              </a:rPr>
              <a:t>Specialized literature, research paper,</a:t>
            </a:r>
            <a:r>
              <a:rPr lang="ja-JP" altLang="en-US" sz="1800" b="0" i="0" dirty="0">
                <a:ea typeface="ＭＳ Ｐゴシック" panose="020B0600070205080204" pitchFamily="50" charset="-128"/>
              </a:rPr>
              <a:t> </a:t>
            </a:r>
            <a:r>
              <a:rPr lang="en-US" altLang="ja-JP" sz="1800" b="0" i="0" dirty="0">
                <a:ea typeface="ＭＳ Ｐゴシック" panose="020B0600070205080204" pitchFamily="50" charset="-128"/>
              </a:rPr>
              <a:t>statistical data,</a:t>
            </a:r>
            <a:r>
              <a:rPr lang="ja-JP" altLang="en-US" sz="1800" b="0" i="0" dirty="0">
                <a:ea typeface="ＭＳ Ｐゴシック" panose="020B0600070205080204" pitchFamily="50" charset="-128"/>
              </a:rPr>
              <a:t> </a:t>
            </a:r>
            <a:r>
              <a:rPr lang="en-US" altLang="ja-JP" sz="1800" b="0" i="0" dirty="0">
                <a:ea typeface="ＭＳ Ｐゴシック" panose="020B0600070205080204" pitchFamily="50" charset="-128"/>
              </a:rPr>
              <a:t>etc.</a:t>
            </a:r>
            <a:endParaRPr lang="ja-JP" altLang="en-US" sz="1800" b="0" i="0" dirty="0">
              <a:ea typeface="ＭＳ Ｐゴシック" panose="020B0600070205080204" pitchFamily="50" charset="-128"/>
            </a:endParaRPr>
          </a:p>
        </p:txBody>
      </p:sp>
      <p:sp>
        <p:nvSpPr>
          <p:cNvPr id="24" name="右矢印 23"/>
          <p:cNvSpPr>
            <a:spLocks noChangeArrowheads="1"/>
          </p:cNvSpPr>
          <p:nvPr/>
        </p:nvSpPr>
        <p:spPr bwMode="auto">
          <a:xfrm>
            <a:off x="3030538" y="2873375"/>
            <a:ext cx="684212" cy="720725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25" name="右矢印 24"/>
          <p:cNvSpPr>
            <a:spLocks noChangeArrowheads="1"/>
          </p:cNvSpPr>
          <p:nvPr/>
        </p:nvSpPr>
        <p:spPr bwMode="auto">
          <a:xfrm>
            <a:off x="3030538" y="4097338"/>
            <a:ext cx="684212" cy="720725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29" name="右矢印 28"/>
          <p:cNvSpPr>
            <a:spLocks noChangeArrowheads="1"/>
          </p:cNvSpPr>
          <p:nvPr/>
        </p:nvSpPr>
        <p:spPr bwMode="auto">
          <a:xfrm rot="-5400000">
            <a:off x="5476875" y="2627312"/>
            <a:ext cx="296863" cy="357187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30" name="右矢印 29"/>
          <p:cNvSpPr>
            <a:spLocks noChangeArrowheads="1"/>
          </p:cNvSpPr>
          <p:nvPr/>
        </p:nvSpPr>
        <p:spPr bwMode="auto">
          <a:xfrm rot="5400000" flipV="1">
            <a:off x="4122054" y="2640917"/>
            <a:ext cx="291880" cy="357188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33" name="右矢印 32"/>
          <p:cNvSpPr>
            <a:spLocks noChangeArrowheads="1"/>
          </p:cNvSpPr>
          <p:nvPr/>
        </p:nvSpPr>
        <p:spPr bwMode="auto">
          <a:xfrm rot="-5400000">
            <a:off x="5356533" y="3821037"/>
            <a:ext cx="439737" cy="357187"/>
          </a:xfrm>
          <a:prstGeom prst="rightArrow">
            <a:avLst>
              <a:gd name="adj1" fmla="val 50000"/>
              <a:gd name="adj2" fmla="val 497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4355976" y="1556792"/>
            <a:ext cx="137636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ja-JP" sz="2000" b="0" i="0" dirty="0"/>
              <a:t>Materials </a:t>
            </a:r>
            <a:endParaRPr lang="ja-JP" altLang="en-US" sz="2000" b="0" i="0" dirty="0"/>
          </a:p>
        </p:txBody>
      </p:sp>
      <p:sp>
        <p:nvSpPr>
          <p:cNvPr id="74773" name="タイトル 1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3.2 Suitable resources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444208" y="1556792"/>
            <a:ext cx="2591842" cy="4523382"/>
          </a:xfrm>
          <a:prstGeom prst="roundRect">
            <a:avLst>
              <a:gd name="adj" fmla="val 75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>
            <a:noAutofit/>
          </a:bodyPr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points:</a:t>
            </a:r>
          </a:p>
          <a:p>
            <a:pPr marL="85725" indent="3175"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(Common patterns)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Making conclusions by only using Wikipedia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Unknowingly searching by narrow keywords </a:t>
            </a:r>
          </a:p>
          <a:p>
            <a:pPr marL="363538" lvl="1" indent="-187325">
              <a:buFont typeface="Wingdings" pitchFamily="2" charset="2"/>
              <a:buChar char="ü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Books are not found</a:t>
            </a:r>
          </a:p>
          <a:p>
            <a:pPr marL="363538" lvl="1" indent="-187325">
              <a:buFont typeface="Wingdings" pitchFamily="2" charset="2"/>
              <a:buChar char="ü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Found articles are too difficult to</a:t>
            </a:r>
            <a:r>
              <a:rPr lang="ja-JP" altLang="en-US" sz="1800" b="0" i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understand</a:t>
            </a:r>
          </a:p>
          <a:p>
            <a:pPr marL="363538" lvl="1" indent="-187325">
              <a:buFont typeface="Wingdings" pitchFamily="2" charset="2"/>
              <a:buChar char="ü"/>
              <a:defRPr/>
            </a:pPr>
            <a:r>
              <a:rPr lang="en-US" altLang="ja-JP" sz="1800" b="0" i="0" dirty="0">
                <a:solidFill>
                  <a:schemeClr val="accent1">
                    <a:lumMod val="50000"/>
                  </a:schemeClr>
                </a:solidFill>
              </a:rPr>
              <a:t>Without knowing the outline reading the treatise</a:t>
            </a:r>
          </a:p>
          <a:p>
            <a:pPr marL="265113" indent="-176213" algn="ctr">
              <a:defRPr/>
            </a:pPr>
            <a:r>
              <a:rPr lang="ja-JP" altLang="en-US" sz="1800" b="0" i="0" dirty="0">
                <a:solidFill>
                  <a:schemeClr val="accent1">
                    <a:lumMod val="50000"/>
                  </a:schemeClr>
                </a:solidFill>
              </a:rPr>
              <a:t>↓</a:t>
            </a:r>
            <a:endParaRPr lang="en-US" altLang="ja-JP" sz="18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93663">
              <a:defRPr/>
            </a:pPr>
            <a:r>
              <a:rPr lang="en-US" altLang="ja-JP" sz="1800" i="0" dirty="0">
                <a:solidFill>
                  <a:schemeClr val="accent1">
                    <a:lumMod val="50000"/>
                  </a:schemeClr>
                </a:solidFill>
              </a:rPr>
              <a:t>Advise them to start with introductory books</a:t>
            </a:r>
          </a:p>
        </p:txBody>
      </p:sp>
      <p:sp>
        <p:nvSpPr>
          <p:cNvPr id="13" name="右矢印 12"/>
          <p:cNvSpPr>
            <a:spLocks noChangeArrowheads="1"/>
          </p:cNvSpPr>
          <p:nvPr/>
        </p:nvSpPr>
        <p:spPr bwMode="auto">
          <a:xfrm>
            <a:off x="3030538" y="1936750"/>
            <a:ext cx="684212" cy="720725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kumimoji="0" lang="ja-JP" altLang="en-US" b="0"/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882650" y="1500188"/>
            <a:ext cx="14033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i="0" dirty="0"/>
              <a:t>Steps</a:t>
            </a:r>
            <a:endParaRPr lang="ja-JP" altLang="en-US" sz="2800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タイトル 13"/>
          <p:cNvSpPr>
            <a:spLocks noGrp="1"/>
          </p:cNvSpPr>
          <p:nvPr>
            <p:ph type="title"/>
          </p:nvPr>
        </p:nvSpPr>
        <p:spPr>
          <a:xfrm>
            <a:off x="250825" y="214313"/>
            <a:ext cx="8713788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3.3 Deciding a topic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76803" name="コンテンツ プレースホルダ 4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ja-JP" sz="3000" dirty="0"/>
              <a:t>Write down related words 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3000" dirty="0"/>
              <a:t>Think about question</a:t>
            </a:r>
            <a:r>
              <a:rPr lang="en-US" altLang="ja-JP" sz="3000" dirty="0">
                <a:sym typeface="Wingdings" pitchFamily="2" charset="2"/>
              </a:rPr>
              <a:t> &lt;Make a question using these words Who/What/When/Where/Why/How&gt;</a:t>
            </a:r>
            <a:endParaRPr lang="en-US" altLang="ja-JP" sz="3000" dirty="0"/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3000" dirty="0"/>
              <a:t>Refine angle, view, period, subject, method, and so on</a:t>
            </a:r>
          </a:p>
        </p:txBody>
      </p:sp>
      <p:sp>
        <p:nvSpPr>
          <p:cNvPr id="76804" name="スライド番号プレースホルダ 3"/>
          <p:cNvSpPr>
            <a:spLocks noGrp="1"/>
          </p:cNvSpPr>
          <p:nvPr>
            <p:ph type="sldNum" sz="quarter" idx="11"/>
          </p:nvPr>
        </p:nvSpPr>
        <p:spPr bwMode="auto">
          <a:xfrm>
            <a:off x="6993960" y="6505067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ABB843A-4386-420E-A3F8-B49DFA2D14C1}" type="slidenum">
              <a:rPr lang="en-US" altLang="ja-JP" i="0"/>
              <a:pPr/>
              <a:t>32</a:t>
            </a:fld>
            <a:endParaRPr lang="en-US" altLang="ja-JP" i="0" dirty="0"/>
          </a:p>
        </p:txBody>
      </p:sp>
      <p:pic>
        <p:nvPicPr>
          <p:cNvPr id="76806" name="図 23" descr="ideamap.pdf"/>
          <p:cNvPicPr>
            <a:picLocks noChangeAspect="1"/>
          </p:cNvPicPr>
          <p:nvPr/>
        </p:nvPicPr>
        <p:blipFill>
          <a:blip r:embed="rId3" cstate="print"/>
          <a:srcRect t="2263"/>
          <a:stretch>
            <a:fillRect/>
          </a:stretch>
        </p:blipFill>
        <p:spPr bwMode="auto">
          <a:xfrm>
            <a:off x="504088" y="3356992"/>
            <a:ext cx="4860000" cy="29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角丸四角形 22"/>
          <p:cNvSpPr/>
          <p:nvPr/>
        </p:nvSpPr>
        <p:spPr>
          <a:xfrm>
            <a:off x="6084168" y="4293096"/>
            <a:ext cx="2880321" cy="1872208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 eaLnBrk="1" hangingPunct="1"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Guiding points:</a:t>
            </a: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Refine the size of the topic to reportable </a:t>
            </a: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If cannot study well, change direction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 bwMode="auto">
          <a:xfrm>
            <a:off x="3203848" y="3789040"/>
            <a:ext cx="1577905" cy="360000"/>
          </a:xfrm>
          <a:prstGeom prst="roundRect">
            <a:avLst>
              <a:gd name="adj" fmla="val 16666"/>
            </a:avLst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800" b="0" i="0" dirty="0">
                <a:latin typeface="Arial Narrow" pitchFamily="34" charset="0"/>
                <a:ea typeface="+mn-ea"/>
              </a:rPr>
              <a:t>Communication</a:t>
            </a:r>
            <a:endParaRPr kumimoji="0" lang="ja-JP" altLang="en-US" sz="1800" b="0" i="0" dirty="0">
              <a:latin typeface="Arial Narrow" pitchFamily="34" charset="0"/>
              <a:ea typeface="+mn-ea"/>
            </a:endParaRPr>
          </a:p>
        </p:txBody>
      </p:sp>
      <p:sp>
        <p:nvSpPr>
          <p:cNvPr id="17411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285874"/>
            <a:ext cx="8229600" cy="185509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en-US" altLang="ja-JP" sz="4100" dirty="0"/>
              <a:t>The keywords for searching materials</a:t>
            </a:r>
          </a:p>
          <a:p>
            <a:pPr lvl="1" eaLnBrk="1" hangingPunct="1">
              <a:buFont typeface="Arial" charset="0"/>
              <a:buChar char="̶"/>
              <a:defRPr/>
            </a:pPr>
            <a:r>
              <a:rPr lang="en-US" altLang="ja-JP" dirty="0"/>
              <a:t>Think as many words as you can </a:t>
            </a:r>
          </a:p>
          <a:p>
            <a:pPr lvl="1" eaLnBrk="1" hangingPunct="1">
              <a:buFont typeface="Arial" charset="0"/>
              <a:buChar char="̶"/>
              <a:defRPr/>
            </a:pPr>
            <a:r>
              <a:rPr lang="en-US" altLang="ja-JP" dirty="0"/>
              <a:t>Broader/narrower concept,</a:t>
            </a:r>
            <a:r>
              <a:rPr lang="ja-JP" altLang="en-US" dirty="0"/>
              <a:t> </a:t>
            </a:r>
            <a:r>
              <a:rPr lang="en-US" altLang="ja-JP" dirty="0"/>
              <a:t>synonyms, related words, different notations</a:t>
            </a:r>
          </a:p>
          <a:p>
            <a:pPr lvl="1" eaLnBrk="1" hangingPunct="1">
              <a:buFont typeface="Arial" charset="0"/>
              <a:buChar char="̶"/>
              <a:defRPr/>
            </a:pPr>
            <a:r>
              <a:rPr lang="en-US" altLang="ja-JP" dirty="0"/>
              <a:t>Combination of words / narrowing  down</a:t>
            </a:r>
            <a:endParaRPr lang="ja-JP" altLang="en-US" dirty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7305675" y="6502064"/>
            <a:ext cx="1838325" cy="365125"/>
          </a:xfrm>
        </p:spPr>
        <p:txBody>
          <a:bodyPr/>
          <a:lstStyle/>
          <a:p>
            <a:pPr>
              <a:defRPr/>
            </a:pPr>
            <a:fld id="{0A386148-1827-4A77-80BD-193C120C581E}" type="slidenum">
              <a:rPr lang="en-US" altLang="ja-JP" i="0" smtClean="0"/>
              <a:pPr>
                <a:defRPr/>
              </a:pPr>
              <a:t>33</a:t>
            </a:fld>
            <a:endParaRPr lang="en-US" altLang="ja-JP" i="0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2555776" y="4797152"/>
            <a:ext cx="2088232" cy="432048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80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cellular phone</a:t>
            </a:r>
            <a:endParaRPr lang="ja-JP" altLang="en-US" sz="1800" i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755576" y="4725144"/>
            <a:ext cx="1656184" cy="576064"/>
          </a:xfrm>
          <a:prstGeom prst="roundRect">
            <a:avLst/>
          </a:prstGeom>
          <a:noFill/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bIns="0" anchor="ctr"/>
          <a:lstStyle/>
          <a:p>
            <a:pPr algn="ctr" eaLnBrk="0" hangingPunct="0">
              <a:defRPr/>
            </a:pP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mobile, </a:t>
            </a:r>
            <a:r>
              <a:rPr kumimoji="0" lang="en-US" altLang="ja-JP" sz="1800" b="0" i="0" dirty="0">
                <a:latin typeface="Arial Narrow" pitchFamily="34" charset="0"/>
              </a:rPr>
              <a:t>mobile phone (t</a:t>
            </a: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erminal)</a:t>
            </a:r>
            <a:endParaRPr kumimoji="0" lang="ja-JP" altLang="en-US" sz="1800" b="0" i="0" dirty="0">
              <a:latin typeface="Arial Narrow" pitchFamily="34" charset="0"/>
              <a:ea typeface="+mn-ea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2411760" y="4293096"/>
            <a:ext cx="1722757" cy="360000"/>
          </a:xfrm>
          <a:prstGeom prst="roundRect">
            <a:avLst>
              <a:gd name="adj" fmla="val 21006"/>
            </a:avLst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altLang="ja-JP" sz="1800" b="0" i="0" dirty="0">
                <a:latin typeface="Arial Narrow" pitchFamily="34" charset="0"/>
                <a:ea typeface="+mn-ea"/>
              </a:rPr>
              <a:t>Correspondence</a:t>
            </a:r>
            <a:endParaRPr kumimoji="0" lang="ja-JP" altLang="en-US" sz="1800" b="0" i="0" dirty="0">
              <a:latin typeface="Arial Narrow" pitchFamily="34" charset="0"/>
              <a:ea typeface="+mn-ea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3851920" y="3284984"/>
            <a:ext cx="1866508" cy="360000"/>
          </a:xfrm>
          <a:prstGeom prst="roundRect">
            <a:avLst>
              <a:gd name="adj" fmla="val 14533"/>
            </a:avLst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Social Psychology</a:t>
            </a:r>
            <a:r>
              <a:rPr lang="ja-JP" altLang="en-US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　</a:t>
            </a:r>
            <a:endParaRPr kumimoji="0" lang="ja-JP" altLang="en-US" sz="1800" b="0" i="0" dirty="0">
              <a:latin typeface="Arial Narrow" pitchFamily="34" charset="0"/>
              <a:ea typeface="+mn-ea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1763688" y="5517232"/>
            <a:ext cx="1343072" cy="3600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Smartphone </a:t>
            </a:r>
            <a:endParaRPr lang="ja-JP" altLang="en-US" sz="1800" b="0" i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3347864" y="5517232"/>
            <a:ext cx="1581326" cy="3600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Feature phone</a:t>
            </a:r>
            <a:endParaRPr lang="ja-JP" altLang="en-US" sz="1800" b="0" i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827584" y="3789040"/>
            <a:ext cx="2088232" cy="360000"/>
          </a:xfrm>
          <a:prstGeom prst="roundRect">
            <a:avLst>
              <a:gd name="adj" fmla="val 17181"/>
            </a:avLst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altLang="ja-JP" sz="1800" b="0" i="0" dirty="0">
                <a:latin typeface="Arial Narrow" pitchFamily="34" charset="0"/>
                <a:ea typeface="+mn-ea"/>
              </a:rPr>
              <a:t>Electrical engineering</a:t>
            </a:r>
            <a:endParaRPr kumimoji="0" lang="ja-JP" altLang="en-US" sz="1800" b="0" i="0" dirty="0">
              <a:latin typeface="Arial Narrow" pitchFamily="34" charset="0"/>
              <a:ea typeface="+mn-ea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738758" y="3284984"/>
            <a:ext cx="1384970" cy="360000"/>
          </a:xfrm>
          <a:prstGeom prst="roundRect">
            <a:avLst>
              <a:gd name="adj" fmla="val 17181"/>
            </a:avLst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Technology</a:t>
            </a:r>
            <a:endParaRPr lang="ja-JP" altLang="en-US" sz="1800" b="0" i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1115616" y="6093296"/>
            <a:ext cx="980752" cy="3600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1800" b="0" i="0" dirty="0" err="1">
                <a:solidFill>
                  <a:srgbClr val="000000"/>
                </a:solidFill>
                <a:latin typeface="Arial Narrow" pitchFamily="34" charset="0"/>
                <a:ea typeface="+mn-ea"/>
              </a:rPr>
              <a:t>iPhone</a:t>
            </a:r>
            <a:endParaRPr lang="ja-JP" altLang="en-US" sz="1800" b="0" i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2339752" y="6093296"/>
            <a:ext cx="942848" cy="3600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18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Android</a:t>
            </a:r>
            <a:endParaRPr lang="ja-JP" altLang="en-US" sz="1800" b="0" i="0" dirty="0">
              <a:solidFill>
                <a:srgbClr val="000000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43025" name="タイトル 1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3.4 Thinking of keywords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220072" y="3789040"/>
            <a:ext cx="3780495" cy="2592288"/>
          </a:xfrm>
          <a:prstGeom prst="roundRect">
            <a:avLst>
              <a:gd name="adj" fmla="val 55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points: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OPAC</a:t>
            </a: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and databases do not search synonyms automatically as Google does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You should try entering different keywords by yourself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Find new keywords from search results</a:t>
            </a:r>
          </a:p>
        </p:txBody>
      </p:sp>
      <p:sp>
        <p:nvSpPr>
          <p:cNvPr id="21" name="上下矢印 20"/>
          <p:cNvSpPr/>
          <p:nvPr/>
        </p:nvSpPr>
        <p:spPr>
          <a:xfrm>
            <a:off x="323528" y="3212976"/>
            <a:ext cx="216024" cy="3384376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 bwMode="auto">
          <a:xfrm>
            <a:off x="0" y="2924944"/>
            <a:ext cx="899592" cy="3600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Broader</a:t>
            </a:r>
            <a:r>
              <a:rPr lang="ja-JP" altLang="en-US" sz="16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　</a:t>
            </a:r>
            <a:endParaRPr kumimoji="0" lang="ja-JP" altLang="en-US" sz="1600" b="0" i="0" dirty="0">
              <a:latin typeface="Arial Narrow" pitchFamily="34" charset="0"/>
              <a:ea typeface="+mn-ea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0" y="6453376"/>
            <a:ext cx="899592" cy="3600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Narrower</a:t>
            </a:r>
            <a:r>
              <a:rPr lang="ja-JP" altLang="en-US" sz="1600" b="0" i="0" dirty="0">
                <a:solidFill>
                  <a:srgbClr val="000000"/>
                </a:solidFill>
                <a:latin typeface="Arial Narrow" pitchFamily="34" charset="0"/>
                <a:ea typeface="+mn-ea"/>
              </a:rPr>
              <a:t>　</a:t>
            </a:r>
            <a:endParaRPr kumimoji="0" lang="ja-JP" altLang="en-US" sz="1600" b="0" i="0" dirty="0">
              <a:latin typeface="Arial Narrow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5"/>
          <p:cNvSpPr txBox="1">
            <a:spLocks/>
          </p:cNvSpPr>
          <p:nvPr/>
        </p:nvSpPr>
        <p:spPr>
          <a:xfrm>
            <a:off x="755577" y="404813"/>
            <a:ext cx="7755012" cy="10795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ja-JP" sz="4400" b="0" i="0" kern="0" dirty="0">
                <a:solidFill>
                  <a:schemeClr val="tx2"/>
                </a:solidFill>
                <a:latin typeface="+mj-lt"/>
                <a:ea typeface="ＭＳ Ｐゴシック" panose="020B0600070205080204" pitchFamily="50" charset="-128"/>
                <a:cs typeface="+mj-cs"/>
              </a:rPr>
              <a:t>3.5 Decide what book to read</a:t>
            </a:r>
            <a:endParaRPr lang="ja-JP" altLang="en-US" sz="4400" b="0" i="0" kern="0" dirty="0">
              <a:solidFill>
                <a:schemeClr val="tx2"/>
              </a:solidFill>
              <a:latin typeface="+mj-lt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80899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xfrm>
            <a:off x="8638545" y="6400800"/>
            <a:ext cx="50006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2A917A1-3306-4351-88C0-C5C2EBC8C65A}" type="slidenum">
              <a:rPr lang="en-US" altLang="ja-JP">
                <a:cs typeface="Times New Roman" panose="02020603050405020304" pitchFamily="18" charset="0"/>
              </a:rPr>
              <a:pPr/>
              <a:t>34</a:t>
            </a:fld>
            <a:endParaRPr lang="en-US" altLang="ja-JP" dirty="0">
              <a:cs typeface="Times New Roman" panose="02020603050405020304" pitchFamily="18" charset="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056" y="1556792"/>
            <a:ext cx="5653088" cy="4643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ja-JP" dirty="0">
                <a:latin typeface="+mj-lt"/>
                <a:ea typeface="ＭＳ ゴシック" pitchFamily="49" charset="-128"/>
              </a:rPr>
              <a:t>To evaluate a book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400" dirty="0">
                <a:latin typeface="+mj-lt"/>
                <a:ea typeface="ＭＳ ゴシック" pitchFamily="49" charset="-128"/>
              </a:rPr>
              <a:t>For reference materials for report reliable information is required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400" dirty="0">
                <a:latin typeface="+mj-lt"/>
                <a:ea typeface="ＭＳ ゴシック" pitchFamily="49" charset="-128"/>
              </a:rPr>
              <a:t>Does the book match your topic or step of research?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dirty="0">
                <a:latin typeface="+mj-lt"/>
                <a:ea typeface="ＭＳ ゴシック" pitchFamily="49" charset="-128"/>
              </a:rPr>
              <a:t>Reading for the purpose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400" dirty="0">
                <a:ea typeface="ＭＳ ゴシック" pitchFamily="49" charset="-128"/>
              </a:rPr>
              <a:t>Read only what is important to your purpose </a:t>
            </a:r>
            <a:r>
              <a:rPr lang="en-US" altLang="ja-JP" sz="2400" dirty="0">
                <a:latin typeface="+mj-lt"/>
                <a:ea typeface="ＭＳ ゴシック" pitchFamily="49" charset="-128"/>
              </a:rPr>
              <a:t>-</a:t>
            </a:r>
            <a:r>
              <a:rPr lang="ja-JP" altLang="en-US" sz="2400" dirty="0">
                <a:latin typeface="+mj-lt"/>
                <a:ea typeface="ＭＳ ゴシック" pitchFamily="49" charset="-128"/>
              </a:rPr>
              <a:t> </a:t>
            </a:r>
            <a:r>
              <a:rPr lang="en-US" altLang="ja-JP" sz="2400" dirty="0">
                <a:latin typeface="+mj-lt"/>
                <a:ea typeface="ＭＳ ゴシック" pitchFamily="49" charset="-128"/>
              </a:rPr>
              <a:t>“Skimming”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400" dirty="0">
                <a:latin typeface="+mj-lt"/>
                <a:ea typeface="ＭＳ ゴシック" pitchFamily="49" charset="-128"/>
              </a:rPr>
              <a:t>Search a clue for investigation - </a:t>
            </a:r>
            <a:r>
              <a:rPr lang="ja-JP" altLang="en-US" sz="2400" dirty="0">
                <a:latin typeface="+mj-lt"/>
                <a:ea typeface="ＭＳ ゴシック" pitchFamily="49" charset="-128"/>
              </a:rPr>
              <a:t>　</a:t>
            </a:r>
            <a:r>
              <a:rPr lang="en-US" altLang="ja-JP" sz="2400" dirty="0">
                <a:latin typeface="+mj-lt"/>
                <a:ea typeface="ＭＳ ゴシック" pitchFamily="49" charset="-128"/>
              </a:rPr>
              <a:t>“Scanning”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400" dirty="0">
                <a:latin typeface="+mj-lt"/>
                <a:ea typeface="ＭＳ ゴシック" pitchFamily="49" charset="-128"/>
              </a:rPr>
              <a:t>Read critically, thoroughly - “Critical Reading”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ja-JP" sz="2800" dirty="0">
              <a:latin typeface="+mj-lt"/>
              <a:ea typeface="ＭＳ ゴシック" pitchFamily="49" charset="-128"/>
            </a:endParaRPr>
          </a:p>
          <a:p>
            <a:pPr eaLnBrk="1" hangingPunct="1">
              <a:buFont typeface="Wingdings" pitchFamily="2" charset="2"/>
              <a:buChar char="l"/>
            </a:pPr>
            <a:endParaRPr lang="en-US" altLang="ja-JP" sz="2600" dirty="0">
              <a:latin typeface="+mj-lt"/>
              <a:ea typeface="ＭＳ ゴシック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795963" y="2204864"/>
            <a:ext cx="3203575" cy="4032448"/>
          </a:xfrm>
          <a:prstGeom prst="roundRect">
            <a:avLst>
              <a:gd name="adj" fmla="val 466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 eaLnBrk="1" hangingPunct="1"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Do not stick to the book you saw for the first time, compare with others. </a:t>
            </a: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Try to look at other books located near</a:t>
            </a: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Old looking books may be ”used often regular item”</a:t>
            </a: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Check why the book you have found is good</a:t>
            </a:r>
          </a:p>
          <a:p>
            <a:pPr marL="265113" indent="-176213" eaLnBrk="1" hangingPunct="1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Read critically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コンテンツ プレースホルダ 6"/>
          <p:cNvSpPr>
            <a:spLocks noGrp="1"/>
          </p:cNvSpPr>
          <p:nvPr>
            <p:ph idx="1"/>
          </p:nvPr>
        </p:nvSpPr>
        <p:spPr>
          <a:xfrm>
            <a:off x="467544" y="1484784"/>
            <a:ext cx="4286250" cy="541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dirty="0"/>
              <a:t>Evaluation points</a:t>
            </a:r>
            <a:r>
              <a:rPr lang="en-US" altLang="ja-JP" sz="2800" dirty="0"/>
              <a:t>	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altLang="ja-JP" sz="1200" dirty="0"/>
          </a:p>
          <a:p>
            <a:pPr marL="1158875" lvl="1" indent="-260350" eaLnBrk="1" hangingPunct="1">
              <a:buClr>
                <a:schemeClr val="accent2"/>
              </a:buClr>
              <a:buSzPct val="100000"/>
              <a:buFont typeface="Arial" charset="0"/>
              <a:buNone/>
              <a:defRPr/>
            </a:pPr>
            <a:endParaRPr lang="en-US" altLang="ja-JP" sz="1300" dirty="0">
              <a:latin typeface="ＭＳ Ｐゴシック" pitchFamily="50" charset="-128"/>
            </a:endParaRPr>
          </a:p>
          <a:p>
            <a:pPr marL="1136650" lvl="2" indent="-269875" eaLnBrk="1" hangingPunct="1">
              <a:lnSpc>
                <a:spcPts val="2800"/>
              </a:lnSpc>
              <a:buFont typeface="Arial" charset="0"/>
              <a:buNone/>
              <a:defRPr/>
            </a:pPr>
            <a:endParaRPr lang="en-US" altLang="ja-JP" sz="1200" dirty="0"/>
          </a:p>
          <a:p>
            <a:pPr lvl="2" eaLnBrk="1" hangingPunct="1">
              <a:buFont typeface="Arial" charset="0"/>
              <a:buNone/>
              <a:defRPr/>
            </a:pPr>
            <a:endParaRPr lang="en-US" altLang="ja-JP" sz="1200" dirty="0"/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altLang="ja-JP" sz="1200" dirty="0"/>
          </a:p>
        </p:txBody>
      </p:sp>
      <p:sp>
        <p:nvSpPr>
          <p:cNvPr id="82947" name="スライド番号プレースホルダ 3"/>
          <p:cNvSpPr>
            <a:spLocks noGrp="1"/>
          </p:cNvSpPr>
          <p:nvPr>
            <p:ph type="sldNum" sz="quarter" idx="11"/>
          </p:nvPr>
        </p:nvSpPr>
        <p:spPr bwMode="auto">
          <a:xfrm>
            <a:off x="8551412" y="6392042"/>
            <a:ext cx="58896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A119A85-019C-4273-9AF5-EB7BE64D5291}" type="slidenum">
              <a:rPr lang="en-US" altLang="ja-JP"/>
              <a:pPr/>
              <a:t>35</a:t>
            </a:fld>
            <a:endParaRPr lang="en-US" altLang="ja-JP" dirty="0"/>
          </a:p>
        </p:txBody>
      </p:sp>
      <p:graphicFrame>
        <p:nvGraphicFramePr>
          <p:cNvPr id="14" name="図表 13"/>
          <p:cNvGraphicFramePr/>
          <p:nvPr>
            <p:extLst>
              <p:ext uri="{D42A27DB-BD31-4B8C-83A1-F6EECF244321}">
                <p14:modId xmlns:p14="http://schemas.microsoft.com/office/powerpoint/2010/main" val="1604542134"/>
              </p:ext>
            </p:extLst>
          </p:nvPr>
        </p:nvGraphicFramePr>
        <p:xfrm>
          <a:off x="467544" y="2060848"/>
          <a:ext cx="8136904" cy="46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タイトル 5"/>
          <p:cNvSpPr txBox="1">
            <a:spLocks/>
          </p:cNvSpPr>
          <p:nvPr/>
        </p:nvSpPr>
        <p:spPr>
          <a:xfrm>
            <a:off x="1331913" y="404813"/>
            <a:ext cx="7178675" cy="10795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ja-JP" sz="4400" b="0" i="0" kern="0" dirty="0">
                <a:solidFill>
                  <a:schemeClr val="tx2"/>
                </a:solidFill>
                <a:latin typeface="+mj-lt"/>
                <a:ea typeface="ＭＳ Ｐゴシック" panose="020B0600070205080204" pitchFamily="50" charset="-128"/>
                <a:cs typeface="+mj-cs"/>
              </a:rPr>
              <a:t>3.5 Decide what book to read</a:t>
            </a:r>
            <a:endParaRPr lang="ja-JP" altLang="en-US" sz="4400" b="0" i="0" kern="0" dirty="0">
              <a:solidFill>
                <a:schemeClr val="tx2"/>
              </a:solidFill>
              <a:latin typeface="+mj-lt"/>
              <a:ea typeface="ＭＳ Ｐゴシック" panose="020B0600070205080204" pitchFamily="50" charset="-128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Teams">
            <a:extLst>
              <a:ext uri="{FF2B5EF4-FFF2-40B4-BE49-F238E27FC236}">
                <a16:creationId xmlns:a16="http://schemas.microsoft.com/office/drawing/2014/main" id="{02D9595A-3B4A-3F15-FEE3-8760F2D9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9" y="3933056"/>
            <a:ext cx="7538085" cy="1990747"/>
          </a:xfrm>
          <a:prstGeom prst="rect">
            <a:avLst/>
          </a:prstGeom>
        </p:spPr>
      </p:pic>
      <p:sp>
        <p:nvSpPr>
          <p:cNvPr id="45058" name="タイトル 1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77875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3.6 Searching for articles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89196"/>
            <a:ext cx="8291512" cy="4924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/>
              <a:t>Database</a:t>
            </a:r>
          </a:p>
          <a:p>
            <a:pPr lvl="1" eaLnBrk="1" hangingPunct="1">
              <a:defRPr/>
            </a:pPr>
            <a:r>
              <a:rPr lang="en-US" altLang="ja-JP" dirty="0"/>
              <a:t>Japanese / foreign articles</a:t>
            </a:r>
          </a:p>
          <a:p>
            <a:pPr lvl="1" eaLnBrk="1" hangingPunct="1">
              <a:defRPr/>
            </a:pPr>
            <a:r>
              <a:rPr lang="en-US" altLang="ja-JP" dirty="0"/>
              <a:t>Discipline </a:t>
            </a:r>
          </a:p>
          <a:p>
            <a:pPr lvl="1" eaLnBrk="1" hangingPunct="1">
              <a:defRPr/>
            </a:pPr>
            <a:r>
              <a:rPr lang="en-US" altLang="ja-JP" dirty="0"/>
              <a:t>Newspaper articles</a:t>
            </a:r>
          </a:p>
          <a:p>
            <a:pPr lvl="1" eaLnBrk="1" hangingPunct="1">
              <a:defRPr/>
            </a:pPr>
            <a:r>
              <a:rPr lang="ja-JP" altLang="en-US" dirty="0"/>
              <a:t>・・・</a:t>
            </a:r>
            <a:endParaRPr lang="en-US" altLang="ja-JP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004304" y="6492875"/>
            <a:ext cx="2133600" cy="365125"/>
          </a:xfrm>
        </p:spPr>
        <p:txBody>
          <a:bodyPr/>
          <a:lstStyle/>
          <a:p>
            <a:pPr>
              <a:defRPr/>
            </a:pPr>
            <a:fld id="{85C4D506-B30B-4026-BAB7-DB2198C1A4DC}" type="slidenum">
              <a:rPr lang="en-US" altLang="ja-JP"/>
              <a:pPr>
                <a:defRPr/>
              </a:pPr>
              <a:t>36</a:t>
            </a:fld>
            <a:endParaRPr lang="en-US" altLang="ja-JP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106181" y="3469920"/>
            <a:ext cx="415879" cy="16624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394092" y="3836265"/>
            <a:ext cx="3839794" cy="2592288"/>
          </a:xfrm>
          <a:prstGeom prst="roundRect">
            <a:avLst>
              <a:gd name="adj" fmla="val 486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points: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If necessary show how to search articles</a:t>
            </a:r>
          </a:p>
          <a:p>
            <a:pPr marL="446088" lvl="1" indent="-180975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If you need more specialized resources than books</a:t>
            </a:r>
          </a:p>
          <a:p>
            <a:pPr marL="446088" lvl="1" indent="-180975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There are few books on your topic …and so 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580113" y="5164565"/>
            <a:ext cx="864096" cy="277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29255" y="2111073"/>
            <a:ext cx="3571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ja-JP" sz="2800" b="0" i="0" dirty="0">
                <a:latin typeface="+mn-lt"/>
              </a:rPr>
              <a:t>If you need,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800" b="0" i="0" dirty="0">
                <a:latin typeface="+mn-lt"/>
              </a:rPr>
              <a:t>    you can use the list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800" b="0" i="0" dirty="0">
                <a:latin typeface="+mn-lt"/>
              </a:rPr>
              <a:t>    of the databases</a:t>
            </a:r>
            <a:endParaRPr lang="ja-JP" altLang="en-US" sz="28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250825" y="-24"/>
            <a:ext cx="8713788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3.6 Searching for articles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6" name="コンテンツ プレースホルダ 6"/>
          <p:cNvSpPr>
            <a:spLocks noGrp="1"/>
          </p:cNvSpPr>
          <p:nvPr>
            <p:ph idx="1"/>
          </p:nvPr>
        </p:nvSpPr>
        <p:spPr>
          <a:xfrm>
            <a:off x="395536" y="1628800"/>
            <a:ext cx="7891934" cy="4943472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ja-JP" dirty="0"/>
              <a:t>Newspaper articles</a:t>
            </a:r>
          </a:p>
          <a:p>
            <a:pPr lvl="1" eaLnBrk="1" hangingPunct="1">
              <a:defRPr/>
            </a:pPr>
            <a:r>
              <a:rPr lang="en-US" altLang="ja-JP" dirty="0"/>
              <a:t>Finding the newest topics</a:t>
            </a:r>
          </a:p>
          <a:p>
            <a:pPr lvl="1" eaLnBrk="1" hangingPunct="1">
              <a:defRPr/>
            </a:pPr>
            <a:r>
              <a:rPr lang="en-US" altLang="ja-JP" dirty="0"/>
              <a:t>Reading commentaries</a:t>
            </a:r>
          </a:p>
          <a:p>
            <a:pPr lvl="1" eaLnBrk="1" hangingPunct="1">
              <a:defRPr/>
            </a:pPr>
            <a:r>
              <a:rPr lang="en-US" altLang="ja-JP" dirty="0"/>
              <a:t>Database</a:t>
            </a:r>
          </a:p>
          <a:p>
            <a:pPr marL="809625" indent="-2698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dirty="0"/>
              <a:t>LexisNexis Academic</a:t>
            </a:r>
            <a:endParaRPr lang="ja-JP" altLang="en-US" sz="2400" dirty="0"/>
          </a:p>
          <a:p>
            <a:pPr marL="809625" indent="-269875" eaLnBrk="1" fontAlgn="auto" hangingPunct="1">
              <a:spcAft>
                <a:spcPts val="0"/>
              </a:spcAft>
              <a:defRPr/>
            </a:pPr>
            <a:r>
              <a:rPr lang="en-US" altLang="ja-JP" sz="2400" dirty="0"/>
              <a:t>ProQuest  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marL="809625" indent="-269875" eaLnBrk="1" fontAlgn="auto" hangingPunct="1">
              <a:spcAft>
                <a:spcPts val="0"/>
              </a:spcAft>
              <a:buNone/>
              <a:defRPr/>
            </a:pPr>
            <a:endParaRPr lang="en-US" altLang="ja-JP" sz="1600" dirty="0">
              <a:latin typeface="+mn-ea"/>
            </a:endParaRPr>
          </a:p>
          <a:p>
            <a:pPr marL="809625" indent="-269875" eaLnBrk="1" fontAlgn="auto" hangingPunct="1">
              <a:spcAft>
                <a:spcPts val="0"/>
              </a:spcAft>
              <a:buNone/>
              <a:defRPr/>
            </a:pPr>
            <a:endParaRPr lang="en-US" altLang="ja-JP" sz="1600" dirty="0">
              <a:latin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ja-JP" sz="2000" b="1" dirty="0"/>
              <a:t>Refer to</a:t>
            </a:r>
            <a:r>
              <a:rPr lang="ja-JP" altLang="en-US" sz="2000" b="1" dirty="0"/>
              <a:t>： </a:t>
            </a:r>
            <a:r>
              <a:rPr lang="en-US" altLang="ja-JP" sz="2000" b="1" dirty="0"/>
              <a:t>Search &gt;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Databases&gt;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Newspapers</a:t>
            </a:r>
            <a:r>
              <a:rPr lang="en-US" altLang="ja-JP" sz="2000" dirty="0"/>
              <a:t>	 </a:t>
            </a:r>
            <a:r>
              <a:rPr lang="en-US" altLang="ja-JP" sz="2000" dirty="0">
                <a:hlinkClick r:id="rId3"/>
              </a:rPr>
              <a:t>https://www.nul.nagoya-u.ac.jp/db/index_e.html#sinbun</a:t>
            </a:r>
            <a:endParaRPr lang="ja-JP" altLang="en-US" sz="2000" dirty="0"/>
          </a:p>
        </p:txBody>
      </p:sp>
      <p:sp>
        <p:nvSpPr>
          <p:cNvPr id="47107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xfrm>
            <a:off x="6998208" y="6503082"/>
            <a:ext cx="21336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0384E-B71F-4348-9FED-294ACA02A351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  <p:sp>
        <p:nvSpPr>
          <p:cNvPr id="5" name="角丸四角形 4"/>
          <p:cNvSpPr/>
          <p:nvPr/>
        </p:nvSpPr>
        <p:spPr>
          <a:xfrm>
            <a:off x="5220072" y="1142976"/>
            <a:ext cx="3528392" cy="3960440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>
              <a:defRPr/>
            </a:pP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</a:p>
          <a:p>
            <a:pPr marL="265113" lvl="1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General explanatory article about academic topics</a:t>
            </a: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722313" lvl="2" indent="-176213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theory/application of technology</a:t>
            </a:r>
          </a:p>
          <a:p>
            <a:pPr marL="722313" lvl="2" indent="-176213">
              <a:buFont typeface="Wingdings" pitchFamily="2" charset="2"/>
              <a:buChar char="ü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influence on</a:t>
            </a:r>
            <a:r>
              <a:rPr lang="ja-JP" altLang="en-US" sz="2000" b="0" i="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society/economy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The effective source for topical themes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&lt;Restriction of simultaneous access. Please make sure to log out within proper time&gt;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784726" y="1076720"/>
            <a:ext cx="4179887" cy="5472608"/>
          </a:xfrm>
          <a:prstGeom prst="roundRect">
            <a:avLst>
              <a:gd name="adj" fmla="val 98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t"/>
          <a:lstStyle/>
          <a:p>
            <a:pPr>
              <a:defRPr/>
            </a:pP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★</a:t>
            </a:r>
            <a:r>
              <a:rPr lang="en-US" altLang="ja-JP" b="0" i="0" dirty="0">
                <a:solidFill>
                  <a:schemeClr val="accent1">
                    <a:lumMod val="50000"/>
                  </a:schemeClr>
                </a:solidFill>
              </a:rPr>
              <a:t>Guidance points</a:t>
            </a:r>
            <a:r>
              <a:rPr lang="ja-JP" altLang="en-US" b="0" i="0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ja-JP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Pay attention not only on operation of search but also check how appropriate are the results 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altLang="ja-JP" sz="2000" b="0" i="0" dirty="0">
                <a:solidFill>
                  <a:schemeClr val="accent1">
                    <a:lumMod val="50000"/>
                  </a:schemeClr>
                </a:solidFill>
              </a:rPr>
              <a:t>No results don’t mean no materials. Don’t give up and try to search several times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en-US" altLang="ja-JP" sz="2000" b="0" i="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indent="-176213">
              <a:buFont typeface="Arial" pitchFamily="34" charset="0"/>
              <a:buChar char="•"/>
              <a:defRPr/>
            </a:pPr>
            <a:endParaRPr lang="ja-JP" altLang="en-US" sz="2000" b="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コンテンツ プレースホルダ 14"/>
          <p:cNvSpPr>
            <a:spLocks noGrp="1"/>
          </p:cNvSpPr>
          <p:nvPr>
            <p:ph idx="1"/>
          </p:nvPr>
        </p:nvSpPr>
        <p:spPr>
          <a:xfrm>
            <a:off x="528638" y="1028696"/>
            <a:ext cx="4259262" cy="55686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sz="3800" dirty="0"/>
              <a:t>Searching in OPAC or other databases …</a:t>
            </a:r>
          </a:p>
          <a:p>
            <a:pPr indent="-257175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u="sng" dirty="0">
                <a:solidFill>
                  <a:schemeClr val="accent1">
                    <a:lumMod val="75000"/>
                  </a:schemeClr>
                </a:solidFill>
              </a:rPr>
              <a:t>Few or no results</a:t>
            </a:r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pPr marL="446088" indent="-271463">
              <a:spcBef>
                <a:spcPct val="50000"/>
              </a:spcBef>
              <a:buFontTx/>
              <a:buChar char="•"/>
              <a:defRPr/>
            </a:pPr>
            <a:r>
              <a:rPr lang="en-US" altLang="ja-JP" dirty="0"/>
              <a:t>Too many/specific keywords</a:t>
            </a:r>
          </a:p>
          <a:p>
            <a:pPr marL="446088" indent="-271463">
              <a:spcBef>
                <a:spcPct val="50000"/>
              </a:spcBef>
              <a:buFontTx/>
              <a:buChar char="•"/>
              <a:defRPr/>
            </a:pPr>
            <a:r>
              <a:rPr lang="en-US" altLang="ja-JP" dirty="0"/>
              <a:t>Misspellings/different notations </a:t>
            </a:r>
            <a:endParaRPr lang="ja-JP" altLang="en-US" dirty="0"/>
          </a:p>
          <a:p>
            <a:pPr indent="-257175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u="sng" dirty="0">
                <a:solidFill>
                  <a:schemeClr val="accent1">
                    <a:lumMod val="75000"/>
                  </a:schemeClr>
                </a:solidFill>
              </a:rPr>
              <a:t>Too many result</a:t>
            </a:r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pPr marL="446088" indent="-271463">
              <a:spcBef>
                <a:spcPct val="50000"/>
              </a:spcBef>
              <a:buFontTx/>
              <a:buChar char="•"/>
              <a:defRPr/>
            </a:pPr>
            <a:r>
              <a:rPr lang="en-US" altLang="ja-JP" dirty="0"/>
              <a:t>Too few/broad/general keywords</a:t>
            </a:r>
            <a:endParaRPr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010400" y="6502336"/>
            <a:ext cx="2133600" cy="365125"/>
          </a:xfrm>
        </p:spPr>
        <p:txBody>
          <a:bodyPr/>
          <a:lstStyle/>
          <a:p>
            <a:pPr>
              <a:defRPr/>
            </a:pPr>
            <a:fld id="{2ECF579A-727B-49CF-8DAB-FC8F4983409E}" type="slidenum">
              <a:rPr lang="en-US" altLang="ja-JP"/>
              <a:pPr>
                <a:defRPr/>
              </a:pPr>
              <a:t>38</a:t>
            </a:fld>
            <a:endParaRPr lang="en-US" altLang="ja-JP" dirty="0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5061939" y="3479299"/>
            <a:ext cx="3744912" cy="1473055"/>
          </a:xfrm>
          <a:prstGeom prst="roundRect">
            <a:avLst>
              <a:gd name="adj" fmla="val 1460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marL="176213" indent="-176213">
              <a:lnSpc>
                <a:spcPts val="2200"/>
              </a:lnSpc>
              <a:spcBef>
                <a:spcPts val="600"/>
              </a:spcBef>
              <a:buFontTx/>
              <a:buChar char="•"/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Search by more general (broad) keywords</a:t>
            </a:r>
          </a:p>
          <a:p>
            <a:pPr marL="176213" indent="-176213">
              <a:lnSpc>
                <a:spcPts val="2200"/>
              </a:lnSpc>
              <a:spcBef>
                <a:spcPts val="600"/>
              </a:spcBef>
              <a:buFontTx/>
              <a:buChar char="•"/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OR search</a:t>
            </a:r>
            <a:endParaRPr lang="ja-JP" altLang="en-US" sz="2000" b="0" i="0" dirty="0">
              <a:solidFill>
                <a:schemeClr val="accent2"/>
              </a:solidFill>
              <a:latin typeface="+mn-lt"/>
            </a:endParaRPr>
          </a:p>
          <a:p>
            <a:pPr marL="176213" indent="-176213">
              <a:lnSpc>
                <a:spcPts val="2200"/>
              </a:lnSpc>
              <a:spcBef>
                <a:spcPts val="600"/>
              </a:spcBef>
              <a:buFontTx/>
              <a:buChar char="•"/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Check helps or input examples</a:t>
            </a:r>
            <a:endParaRPr lang="ja-JP" altLang="en-US" sz="2000" b="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585" name="AutoShape 2"/>
          <p:cNvSpPr>
            <a:spLocks noChangeArrowheads="1"/>
          </p:cNvSpPr>
          <p:nvPr/>
        </p:nvSpPr>
        <p:spPr bwMode="auto">
          <a:xfrm>
            <a:off x="5058482" y="4979058"/>
            <a:ext cx="3744913" cy="1499266"/>
          </a:xfrm>
          <a:prstGeom prst="roundRect">
            <a:avLst>
              <a:gd name="adj" fmla="val 1714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36000" bIns="36000" anchor="ctr">
            <a:spAutoFit/>
          </a:bodyPr>
          <a:lstStyle/>
          <a:p>
            <a:pPr marL="176213" indent="-176213">
              <a:lnSpc>
                <a:spcPts val="2200"/>
              </a:lnSpc>
              <a:spcBef>
                <a:spcPts val="600"/>
              </a:spcBef>
              <a:buFontTx/>
              <a:buChar char="•"/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Search by more specific (narrow) keywords </a:t>
            </a:r>
            <a:endParaRPr lang="ja-JP" altLang="en-US" sz="2000" b="0" i="0" dirty="0">
              <a:solidFill>
                <a:schemeClr val="accent2"/>
              </a:solidFill>
              <a:latin typeface="+mn-lt"/>
            </a:endParaRPr>
          </a:p>
          <a:p>
            <a:pPr marL="176213" indent="-176213">
              <a:lnSpc>
                <a:spcPts val="2200"/>
              </a:lnSpc>
              <a:spcBef>
                <a:spcPts val="600"/>
              </a:spcBef>
              <a:buFontTx/>
              <a:buChar char="•"/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Add keywords</a:t>
            </a:r>
            <a:endParaRPr lang="ja-JP" altLang="en-US" sz="2000" b="0" i="0" dirty="0">
              <a:solidFill>
                <a:schemeClr val="accent2"/>
              </a:solidFill>
              <a:latin typeface="+mn-lt"/>
            </a:endParaRPr>
          </a:p>
          <a:p>
            <a:pPr marL="176213" indent="-176213">
              <a:lnSpc>
                <a:spcPts val="2200"/>
              </a:lnSpc>
              <a:spcBef>
                <a:spcPts val="600"/>
              </a:spcBef>
              <a:buFontTx/>
              <a:buChar char="•"/>
            </a:pPr>
            <a:r>
              <a:rPr lang="en-US" altLang="ja-JP" sz="2000" b="0" i="0" dirty="0">
                <a:solidFill>
                  <a:schemeClr val="accent2"/>
                </a:solidFill>
                <a:latin typeface="+mn-lt"/>
              </a:rPr>
              <a:t>Limit search by date etc.</a:t>
            </a:r>
            <a:endParaRPr lang="ja-JP" altLang="en-US" sz="2000" b="0" i="0" dirty="0">
              <a:latin typeface="+mn-lt"/>
            </a:endParaRPr>
          </a:p>
        </p:txBody>
      </p:sp>
      <p:sp>
        <p:nvSpPr>
          <p:cNvPr id="48136" name="タイトル 1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633412"/>
          </a:xfrm>
        </p:spPr>
        <p:txBody>
          <a:bodyPr/>
          <a:lstStyle/>
          <a:p>
            <a:r>
              <a:rPr lang="ja-JP" altLang="en-US" dirty="0">
                <a:solidFill>
                  <a:schemeClr val="tx2"/>
                </a:solidFill>
              </a:rPr>
              <a:t>－ </a:t>
            </a:r>
            <a:r>
              <a:rPr lang="en-US" altLang="ja-JP" dirty="0">
                <a:solidFill>
                  <a:schemeClr val="tx2"/>
                </a:solidFill>
              </a:rPr>
              <a:t>Reviewing the Search Results</a:t>
            </a:r>
            <a:r>
              <a:rPr lang="ja-JP" altLang="en-US" dirty="0">
                <a:solidFill>
                  <a:schemeClr val="tx2"/>
                </a:solidFill>
              </a:rPr>
              <a:t> 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579" grpId="0" animBg="1"/>
      <p:bldP spid="2458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3"/>
          <p:cNvSpPr txBox="1">
            <a:spLocks/>
          </p:cNvSpPr>
          <p:nvPr/>
        </p:nvSpPr>
        <p:spPr bwMode="auto">
          <a:xfrm>
            <a:off x="250825" y="274638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4400" b="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3.7 Decide what article to read</a:t>
            </a:r>
            <a:endParaRPr lang="ja-JP" altLang="en-US" sz="44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39" name="コンテンツ プレースホルダ 6"/>
          <p:cNvSpPr>
            <a:spLocks noGrp="1"/>
          </p:cNvSpPr>
          <p:nvPr>
            <p:ph idx="1"/>
          </p:nvPr>
        </p:nvSpPr>
        <p:spPr>
          <a:xfrm>
            <a:off x="1500188" y="1530350"/>
            <a:ext cx="4286250" cy="541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ja-JP" dirty="0"/>
              <a:t>Evaluation points</a:t>
            </a:r>
            <a:endParaRPr lang="en-US" altLang="ja-JP" sz="2800" dirty="0"/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altLang="ja-JP" sz="1200" dirty="0"/>
          </a:p>
          <a:p>
            <a:pPr marL="1158875" lvl="1" indent="-260350" eaLnBrk="1" hangingPunct="1">
              <a:buClr>
                <a:schemeClr val="accent2"/>
              </a:buClr>
              <a:buSzPct val="100000"/>
              <a:buFont typeface="Arial" charset="0"/>
              <a:buNone/>
              <a:defRPr/>
            </a:pPr>
            <a:endParaRPr lang="en-US" altLang="ja-JP" sz="1300" dirty="0">
              <a:latin typeface="ＭＳ Ｐゴシック" pitchFamily="50" charset="-128"/>
            </a:endParaRPr>
          </a:p>
          <a:p>
            <a:pPr marL="1136650" lvl="2" indent="-269875" eaLnBrk="1" hangingPunct="1">
              <a:lnSpc>
                <a:spcPts val="2800"/>
              </a:lnSpc>
              <a:buFont typeface="Arial" charset="0"/>
              <a:buNone/>
              <a:defRPr/>
            </a:pPr>
            <a:endParaRPr lang="en-US" altLang="ja-JP" sz="1200" dirty="0"/>
          </a:p>
          <a:p>
            <a:pPr lvl="2" eaLnBrk="1" hangingPunct="1">
              <a:buFont typeface="Arial" charset="0"/>
              <a:buNone/>
              <a:defRPr/>
            </a:pPr>
            <a:endParaRPr lang="en-US" altLang="ja-JP" sz="1200" dirty="0"/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altLang="ja-JP" sz="1200" dirty="0"/>
          </a:p>
        </p:txBody>
      </p:sp>
      <p:graphicFrame>
        <p:nvGraphicFramePr>
          <p:cNvPr id="14" name="図表 13"/>
          <p:cNvGraphicFramePr/>
          <p:nvPr>
            <p:extLst>
              <p:ext uri="{D42A27DB-BD31-4B8C-83A1-F6EECF244321}">
                <p14:modId xmlns:p14="http://schemas.microsoft.com/office/powerpoint/2010/main" val="2677176141"/>
              </p:ext>
            </p:extLst>
          </p:nvPr>
        </p:nvGraphicFramePr>
        <p:xfrm>
          <a:off x="323528" y="2106586"/>
          <a:ext cx="8568952" cy="377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3189" name="スライド番号プレースホルダ 3"/>
          <p:cNvSpPr>
            <a:spLocks noGrp="1"/>
          </p:cNvSpPr>
          <p:nvPr>
            <p:ph type="sldNum" sz="quarter" idx="11"/>
          </p:nvPr>
        </p:nvSpPr>
        <p:spPr bwMode="auto">
          <a:xfrm>
            <a:off x="8546338" y="6400800"/>
            <a:ext cx="58896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4AE552-29D3-4733-A748-19962AFE060D}" type="slidenum">
              <a:rPr lang="en-US" altLang="ja-JP"/>
              <a:pPr/>
              <a:t>39</a:t>
            </a:fld>
            <a:endParaRPr lang="en-US" altLang="ja-JP" dirty="0"/>
          </a:p>
        </p:txBody>
      </p:sp>
      <p:graphicFrame>
        <p:nvGraphicFramePr>
          <p:cNvPr id="13" name="図表 12"/>
          <p:cNvGraphicFramePr/>
          <p:nvPr>
            <p:extLst>
              <p:ext uri="{D42A27DB-BD31-4B8C-83A1-F6EECF244321}">
                <p14:modId xmlns:p14="http://schemas.microsoft.com/office/powerpoint/2010/main" val="494823045"/>
              </p:ext>
            </p:extLst>
          </p:nvPr>
        </p:nvGraphicFramePr>
        <p:xfrm>
          <a:off x="323528" y="5877222"/>
          <a:ext cx="8568952" cy="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68887"/>
          </a:xfrm>
        </p:spPr>
        <p:txBody>
          <a:bodyPr rtlCol="0">
            <a:normAutofit fontScale="85000" lnSpcReduction="20000"/>
          </a:bodyPr>
          <a:lstStyle/>
          <a:p>
            <a:pPr marL="363538" lvl="2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ja-JP" sz="2800" u="sng" dirty="0">
                <a:solidFill>
                  <a:schemeClr val="accent1">
                    <a:lumMod val="75000"/>
                  </a:schemeClr>
                </a:solidFill>
              </a:rPr>
              <a:t>The key Points of the lecture/guidance</a:t>
            </a:r>
            <a:r>
              <a:rPr lang="ja-JP" altLang="en-US" sz="2800" u="sng" dirty="0">
                <a:solidFill>
                  <a:schemeClr val="accent1">
                    <a:lumMod val="75000"/>
                  </a:schemeClr>
                </a:solidFill>
              </a:rPr>
              <a:t>（</a:t>
            </a:r>
            <a:r>
              <a:rPr lang="en-US" altLang="ja-JP" sz="2800" u="sng" dirty="0">
                <a:solidFill>
                  <a:schemeClr val="accent1">
                    <a:lumMod val="75000"/>
                  </a:schemeClr>
                </a:solidFill>
              </a:rPr>
              <a:t>Library Tour) </a:t>
            </a:r>
          </a:p>
          <a:p>
            <a:pPr marL="806450" lvl="2" indent="-174625" defTabSz="9017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800" dirty="0"/>
              <a:t>  Library services and facilities</a:t>
            </a:r>
          </a:p>
          <a:p>
            <a:pPr marL="981075" lvl="2" indent="-3492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800" dirty="0"/>
              <a:t>Rules, manners and skills on searching for information</a:t>
            </a:r>
          </a:p>
          <a:p>
            <a:pPr marL="1335088" lvl="2" indent="-266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/>
              <a:t>　→ </a:t>
            </a:r>
            <a:r>
              <a:rPr lang="en-US" altLang="ja-JP" sz="2800" dirty="0"/>
              <a:t>Double check your knowledge and skills before teaching</a:t>
            </a:r>
          </a:p>
          <a:p>
            <a:pPr marL="981075" lvl="2" indent="-3492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800" dirty="0"/>
              <a:t>Support desk (service, training course, </a:t>
            </a:r>
            <a:r>
              <a:rPr lang="en-US" altLang="ja-JP" sz="2800" dirty="0" err="1"/>
              <a:t>etc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1335088" lvl="2" indent="-266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/>
              <a:t>　→ </a:t>
            </a:r>
            <a:r>
              <a:rPr lang="en-US" altLang="ja-JP" sz="2800" dirty="0"/>
              <a:t>Introduce students in case they need support</a:t>
            </a:r>
          </a:p>
          <a:p>
            <a:pPr marL="935038" lvl="1" indent="-266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/>
          </a:p>
          <a:p>
            <a:pPr marL="935038" lvl="1" indent="-534988" eaLnBrk="1" fontAlgn="auto" hangingPunct="1">
              <a:spcAft>
                <a:spcPts val="0"/>
              </a:spcAft>
              <a:buNone/>
              <a:defRPr/>
            </a:pPr>
            <a:r>
              <a:rPr lang="en-US" altLang="ja-JP" u="sng" dirty="0">
                <a:solidFill>
                  <a:schemeClr val="accent1">
                    <a:lumMod val="75000"/>
                  </a:schemeClr>
                </a:solidFill>
              </a:rPr>
              <a:t>Guidance for the period of First-Year Seminar </a:t>
            </a:r>
          </a:p>
          <a:p>
            <a:pPr marL="942975" lvl="1" indent="-277813"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Searching, selecting and evaluating information</a:t>
            </a:r>
          </a:p>
          <a:p>
            <a:pPr marL="942975" lvl="1" indent="-277813" eaLnBrk="1" fontAlgn="auto" hangingPunct="1">
              <a:spcAft>
                <a:spcPts val="0"/>
              </a:spcAft>
              <a:defRPr/>
            </a:pPr>
            <a:endParaRPr lang="en-US" altLang="ja-JP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u="sng" dirty="0">
                <a:solidFill>
                  <a:schemeClr val="accent1">
                    <a:lumMod val="75000"/>
                  </a:schemeClr>
                </a:solidFill>
              </a:rPr>
              <a:t>Training for TAs</a:t>
            </a:r>
          </a:p>
          <a:p>
            <a:pPr lvl="1" indent="-746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/>
              <a:t>　</a:t>
            </a:r>
            <a:r>
              <a:rPr lang="en-US" altLang="ja-JP" dirty="0"/>
              <a:t>Teaching skills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010400" y="6503543"/>
            <a:ext cx="2133600" cy="365125"/>
          </a:xfrm>
        </p:spPr>
        <p:txBody>
          <a:bodyPr/>
          <a:lstStyle/>
          <a:p>
            <a:pPr>
              <a:defRPr/>
            </a:pPr>
            <a:fld id="{B2EFE896-2A8E-425E-838F-D3C664F91F00}" type="slidenum">
              <a:rPr lang="en-US" altLang="ja-JP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492351" y="38996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400" b="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1.1 </a:t>
            </a:r>
            <a:r>
              <a:rPr lang="en-US" altLang="ja-JP" sz="4400" b="0" i="0" dirty="0">
                <a:solidFill>
                  <a:schemeClr val="tx2"/>
                </a:solidFill>
                <a:latin typeface="+mj-lt"/>
              </a:rPr>
              <a:t>Aims of this library guidance</a:t>
            </a:r>
            <a:endParaRPr lang="ja-JP" altLang="en-US" sz="44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3144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009224" y="6505067"/>
            <a:ext cx="2133600" cy="365125"/>
          </a:xfrm>
        </p:spPr>
        <p:txBody>
          <a:bodyPr/>
          <a:lstStyle/>
          <a:p>
            <a:pPr>
              <a:defRPr/>
            </a:pPr>
            <a:fld id="{2169CF49-52A5-4298-96ED-9DE345132FAE}" type="slidenum">
              <a:rPr lang="en-US" altLang="ja-JP" smtClean="0"/>
              <a:pPr>
                <a:defRPr/>
              </a:pPr>
              <a:t>40</a:t>
            </a:fld>
            <a:endParaRPr lang="en-US" altLang="ja-JP" dirty="0"/>
          </a:p>
        </p:txBody>
      </p:sp>
      <p:sp>
        <p:nvSpPr>
          <p:cNvPr id="8" name="タイトル 7"/>
          <p:cNvSpPr txBox="1">
            <a:spLocks/>
          </p:cNvSpPr>
          <p:nvPr/>
        </p:nvSpPr>
        <p:spPr bwMode="auto">
          <a:xfrm>
            <a:off x="395536" y="1533525"/>
            <a:ext cx="83198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0" hangingPunct="0"/>
            <a:r>
              <a:rPr lang="ja-JP" altLang="en-US" sz="4400" i="0" dirty="0">
                <a:solidFill>
                  <a:schemeClr val="tx2"/>
                </a:solidFill>
                <a:latin typeface="+mj-lt"/>
              </a:rPr>
              <a:t>４</a:t>
            </a:r>
            <a:r>
              <a:rPr lang="en-US" altLang="ja-JP" sz="4400" i="0" dirty="0">
                <a:solidFill>
                  <a:schemeClr val="tx2"/>
                </a:solidFill>
                <a:latin typeface="+mj-lt"/>
              </a:rPr>
              <a:t>.EXPERIENCING A LIBRARY TOUR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テキスト プレースホルダ 6"/>
          <p:cNvSpPr txBox="1">
            <a:spLocks/>
          </p:cNvSpPr>
          <p:nvPr/>
        </p:nvSpPr>
        <p:spPr bwMode="auto">
          <a:xfrm>
            <a:off x="1244603" y="3140968"/>
            <a:ext cx="695803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Please experience how to hold a library tour and learn about demonstrating and practicing points.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-153990"/>
            <a:ext cx="8429625" cy="1797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/>
                </a:solidFill>
              </a:rPr>
              <a:t>1.2 Why do we want the new students to become skillful in using library?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88"/>
            <a:ext cx="8435975" cy="4881140"/>
          </a:xfrm>
        </p:spPr>
        <p:txBody>
          <a:bodyPr>
            <a:normAutofit fontScale="62500" lnSpcReduction="20000"/>
          </a:bodyPr>
          <a:lstStyle/>
          <a:p>
            <a:pPr marL="0" lvl="1" indent="0">
              <a:lnSpc>
                <a:spcPct val="120000"/>
              </a:lnSpc>
              <a:buNone/>
              <a:defRPr/>
            </a:pPr>
            <a:r>
              <a:rPr lang="en-US" altLang="ja-JP" dirty="0"/>
              <a:t>First-Year Seminar</a:t>
            </a:r>
          </a:p>
          <a:p>
            <a:pPr marL="622300" lvl="1" indent="-79375">
              <a:lnSpc>
                <a:spcPct val="120000"/>
              </a:lnSpc>
              <a:buNone/>
              <a:defRPr/>
            </a:pPr>
            <a:r>
              <a:rPr lang="en-US" altLang="ja-JP" sz="2600" dirty="0"/>
              <a:t>Learning the ways of conducting profound and interesting research via versatile mental training which is based on planning the enhancement of common basic skills such as reading, writing and listening. -- </a:t>
            </a:r>
            <a:r>
              <a:rPr lang="en-US" altLang="ja-JP" sz="2400" dirty="0"/>
              <a:t>Syllabus</a:t>
            </a:r>
          </a:p>
          <a:p>
            <a:pPr marL="622300" lvl="1" indent="-79375">
              <a:lnSpc>
                <a:spcPct val="120000"/>
              </a:lnSpc>
              <a:buNone/>
              <a:defRPr/>
            </a:pPr>
            <a:endParaRPr lang="en-US" altLang="ja-JP" sz="1200" dirty="0">
              <a:solidFill>
                <a:srgbClr val="FF0000"/>
              </a:solidFill>
            </a:endParaRPr>
          </a:p>
          <a:p>
            <a:pPr marL="622300" lvl="1" indent="-79375" algn="ctr">
              <a:buNone/>
              <a:defRPr/>
            </a:pPr>
            <a:r>
              <a:rPr lang="en-US" altLang="ja-JP" dirty="0"/>
              <a:t>Learning the basics of living as a member of society</a:t>
            </a:r>
            <a:endParaRPr lang="ja-JP" altLang="en-US" dirty="0"/>
          </a:p>
          <a:p>
            <a:pPr marL="0" indent="0">
              <a:buFont typeface="Arial" charset="0"/>
              <a:buNone/>
              <a:defRPr/>
            </a:pPr>
            <a:endParaRPr lang="en-US" altLang="ja-JP" sz="2800" dirty="0"/>
          </a:p>
          <a:p>
            <a:pPr marL="0" indent="0">
              <a:buFont typeface="Arial" charset="0"/>
              <a:buNone/>
              <a:defRPr/>
            </a:pPr>
            <a:r>
              <a:rPr lang="en-US" altLang="ja-JP" sz="2800" dirty="0"/>
              <a:t>What is “Information Literacy”?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altLang="ja-JP" sz="2600" dirty="0"/>
              <a:t>To be able to determine the nature and extent of the information needed</a:t>
            </a:r>
          </a:p>
          <a:p>
            <a:pPr marL="971550" lvl="1" indent="-514350">
              <a:lnSpc>
                <a:spcPct val="120000"/>
              </a:lnSpc>
              <a:buFontTx/>
              <a:buAutoNum type="alphaLcPeriod"/>
              <a:defRPr/>
            </a:pPr>
            <a:r>
              <a:rPr lang="en-US" altLang="ja-JP" sz="2600" dirty="0"/>
              <a:t>To be able to access needed information effectively and efficiently</a:t>
            </a:r>
          </a:p>
          <a:p>
            <a:pPr marL="971550" lvl="1" indent="-514350">
              <a:lnSpc>
                <a:spcPct val="120000"/>
              </a:lnSpc>
              <a:buFontTx/>
              <a:buAutoNum type="alphaLcPeriod"/>
              <a:defRPr/>
            </a:pPr>
            <a:r>
              <a:rPr lang="en-US" altLang="ja-JP" sz="2600" dirty="0"/>
              <a:t>To be able to evaluate information and its sources critically and to incorporate selected information into his or her knowledge base and value system</a:t>
            </a:r>
          </a:p>
          <a:p>
            <a:pPr marL="971550" lvl="1" indent="-514350">
              <a:lnSpc>
                <a:spcPct val="120000"/>
              </a:lnSpc>
              <a:buFontTx/>
              <a:buAutoNum type="alphaLcPeriod"/>
              <a:defRPr/>
            </a:pPr>
            <a:r>
              <a:rPr lang="en-US" altLang="ja-JP" sz="2600" dirty="0"/>
              <a:t>To be able to use information effectively to accomplish a specific purpose individually or as a member of a group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lphaLcPeriod"/>
              <a:defRPr/>
            </a:pPr>
            <a:r>
              <a:rPr lang="en-US" altLang="ja-JP" sz="2600" dirty="0"/>
              <a:t>To be able to understand many of the economic, legal, and social issues surrounding the use of information.  Access and use information ethically and legally </a:t>
            </a:r>
            <a:endParaRPr lang="ja-JP" altLang="en-US" sz="2600" dirty="0"/>
          </a:p>
          <a:p>
            <a:pPr indent="190500">
              <a:buFont typeface="Arial" charset="0"/>
              <a:buNone/>
              <a:defRPr/>
            </a:pPr>
            <a:r>
              <a:rPr lang="en-US" altLang="ja-JP" sz="2300" dirty="0">
                <a:latin typeface="+mn-ea"/>
              </a:rPr>
              <a:t>(</a:t>
            </a:r>
            <a:r>
              <a:rPr lang="en-US" altLang="ja-JP" sz="2300" i="1" dirty="0">
                <a:latin typeface="+mn-ea"/>
              </a:rPr>
              <a:t>Information Literacy Competency Standards for Higher Education, </a:t>
            </a:r>
            <a:r>
              <a:rPr lang="en-US" altLang="ja-JP" sz="2300" dirty="0">
                <a:latin typeface="+mn-ea"/>
              </a:rPr>
              <a:t>American Library Association)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7010400" y="6505067"/>
            <a:ext cx="2133600" cy="365125"/>
          </a:xfrm>
        </p:spPr>
        <p:txBody>
          <a:bodyPr/>
          <a:lstStyle/>
          <a:p>
            <a:pPr>
              <a:defRPr/>
            </a:pPr>
            <a:fld id="{48967D55-39B8-40C9-9995-EAF12690645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684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827584" y="184541"/>
            <a:ext cx="9073703" cy="1384401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schemeClr val="tx2"/>
                </a:solidFill>
              </a:rPr>
              <a:t>1.3 Holding a lecture/tour on </a:t>
            </a:r>
            <a:br>
              <a:rPr lang="en-US" altLang="ja-JP" dirty="0">
                <a:solidFill>
                  <a:schemeClr val="tx2"/>
                </a:solidFill>
              </a:rPr>
            </a:br>
            <a:r>
              <a:rPr lang="ja-JP" altLang="en-US" dirty="0">
                <a:solidFill>
                  <a:schemeClr val="tx2"/>
                </a:solidFill>
              </a:rPr>
              <a:t>　　</a:t>
            </a:r>
            <a:r>
              <a:rPr lang="en-US" altLang="ja-JP" dirty="0">
                <a:solidFill>
                  <a:schemeClr val="tx2"/>
                </a:solidFill>
              </a:rPr>
              <a:t>“How to Use Library”</a:t>
            </a:r>
            <a:endParaRPr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>
          <a:xfrm>
            <a:off x="426244" y="2030574"/>
            <a:ext cx="8291512" cy="4508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/>
              <a:t> </a:t>
            </a:r>
            <a:r>
              <a:rPr lang="en-US" altLang="ja-JP" dirty="0"/>
              <a:t>Model course</a:t>
            </a:r>
          </a:p>
          <a:p>
            <a:pPr>
              <a:buNone/>
              <a:defRPr/>
            </a:pPr>
            <a:r>
              <a:rPr lang="en-US" altLang="ja-JP" dirty="0"/>
              <a:t>	</a:t>
            </a:r>
            <a:r>
              <a:rPr lang="en-US" altLang="ja-JP" sz="2400" dirty="0"/>
              <a:t>Please hold a guidance using the model below. Combination of a virtual tour and a lecture is encouraged. Please contact your teacher regarding time and allocation.</a:t>
            </a:r>
            <a:endParaRPr lang="en-US" altLang="ja-JP" sz="2800" dirty="0"/>
          </a:p>
          <a:p>
            <a:pPr>
              <a:buFont typeface="Arial" charset="0"/>
              <a:buNone/>
              <a:defRPr/>
            </a:pPr>
            <a:endParaRPr lang="en-US" altLang="ja-JP" sz="2800" dirty="0"/>
          </a:p>
          <a:p>
            <a:pPr>
              <a:buFont typeface="Arial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7004304" y="6502654"/>
            <a:ext cx="2133600" cy="365125"/>
          </a:xfrm>
        </p:spPr>
        <p:txBody>
          <a:bodyPr/>
          <a:lstStyle/>
          <a:p>
            <a:pPr>
              <a:defRPr/>
            </a:pPr>
            <a:fld id="{F225C740-9AB6-4FE0-A6DC-FE3F5EF43EF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46775"/>
              </p:ext>
            </p:extLst>
          </p:nvPr>
        </p:nvGraphicFramePr>
        <p:xfrm>
          <a:off x="650423" y="4224818"/>
          <a:ext cx="8067333" cy="1816204"/>
        </p:xfrm>
        <a:graphic>
          <a:graphicData uri="http://schemas.openxmlformats.org/drawingml/2006/table">
            <a:tbl>
              <a:tblPr/>
              <a:tblGrid>
                <a:gridCol w="185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75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latin typeface="+mn-lt"/>
                          <a:ea typeface="+mn-ea"/>
                        </a:rPr>
                        <a:t>Course</a:t>
                      </a:r>
                      <a:endParaRPr lang="ja-JP" altLang="en-US" sz="1800" b="1" dirty="0">
                        <a:latin typeface="+mn-lt"/>
                        <a:ea typeface="+mn-ea"/>
                      </a:endParaRPr>
                    </a:p>
                  </a:txBody>
                  <a:tcPr marL="91447" marR="9144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latin typeface="+mn-lt"/>
                          <a:ea typeface="+mn-ea"/>
                        </a:rPr>
                        <a:t>Content</a:t>
                      </a:r>
                      <a:endParaRPr lang="ja-JP" altLang="en-US" sz="1800" b="1" dirty="0">
                        <a:latin typeface="+mn-lt"/>
                        <a:ea typeface="+mn-ea"/>
                      </a:endParaRPr>
                    </a:p>
                  </a:txBody>
                  <a:tcPr marL="91447" marR="9144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639">
                <a:tc>
                  <a:txBody>
                    <a:bodyPr/>
                    <a:lstStyle/>
                    <a:p>
                      <a:r>
                        <a:rPr lang="en-US" altLang="ja-JP" sz="1800" b="1" dirty="0">
                          <a:latin typeface="+mn-lt"/>
                          <a:ea typeface="+mn-ea"/>
                        </a:rPr>
                        <a:t>1【Standard】</a:t>
                      </a:r>
                    </a:p>
                  </a:txBody>
                  <a:tcPr marL="91447" marR="9144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Library</a:t>
                      </a:r>
                      <a:r>
                        <a:rPr kumimoji="1" lang="en-US" altLang="ja-JP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tour with library material search</a:t>
                      </a:r>
                      <a:endParaRPr lang="ja-JP" altLang="en-US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7" marR="9144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814">
                <a:tc>
                  <a:txBody>
                    <a:bodyPr/>
                    <a:lstStyle/>
                    <a:p>
                      <a:r>
                        <a:rPr lang="en-US" altLang="zh-TW" sz="1800" b="1" dirty="0">
                          <a:latin typeface="+mn-lt"/>
                          <a:ea typeface="ＭＳ Ｐゴシック" pitchFamily="50" charset="-128"/>
                        </a:rPr>
                        <a:t>2【</a:t>
                      </a:r>
                      <a:r>
                        <a:rPr lang="en-US" altLang="ja-JP" sz="1800" b="1" dirty="0">
                          <a:latin typeface="+mn-lt"/>
                          <a:ea typeface="ＭＳ Ｐゴシック" pitchFamily="50" charset="-128"/>
                        </a:rPr>
                        <a:t>Optional</a:t>
                      </a:r>
                      <a:r>
                        <a:rPr lang="en-US" altLang="zh-TW" sz="1800" b="1" dirty="0">
                          <a:latin typeface="+mn-lt"/>
                          <a:ea typeface="ＭＳ Ｐゴシック" pitchFamily="50" charset="-128"/>
                        </a:rPr>
                        <a:t>】</a:t>
                      </a:r>
                    </a:p>
                  </a:txBody>
                  <a:tcPr marL="91447" marR="9144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>
                          <a:latin typeface="+mn-lt"/>
                          <a:ea typeface="+mn-ea"/>
                        </a:rPr>
                        <a:t>Searching</a:t>
                      </a:r>
                      <a:r>
                        <a:rPr lang="en-US" altLang="ja-JP" sz="1800" b="1" baseline="0" dirty="0">
                          <a:latin typeface="+mn-lt"/>
                          <a:ea typeface="+mn-ea"/>
                        </a:rPr>
                        <a:t> for books and journals –The basics of OPAC Search–</a:t>
                      </a:r>
                      <a:endParaRPr lang="ja-JP" altLang="en-US" sz="1800" b="1" dirty="0">
                        <a:latin typeface="+mn-lt"/>
                        <a:ea typeface="+mn-ea"/>
                      </a:endParaRPr>
                    </a:p>
                  </a:txBody>
                  <a:tcPr marL="91447" marR="9144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28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-216880" y="197768"/>
            <a:ext cx="9577759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1.4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Report on conducting the TAs’ Tour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850" y="1628800"/>
            <a:ext cx="8362950" cy="4752528"/>
          </a:xfrm>
        </p:spPr>
        <p:txBody>
          <a:bodyPr/>
          <a:lstStyle/>
          <a:p>
            <a:r>
              <a:rPr lang="en-US" altLang="ja-JP" dirty="0"/>
              <a:t>How</a:t>
            </a:r>
            <a:r>
              <a:rPr lang="ja-JP" altLang="en-US" dirty="0"/>
              <a:t>：</a:t>
            </a:r>
            <a:r>
              <a:rPr lang="en-US" altLang="ja-JP" dirty="0"/>
              <a:t>Fill in and send the </a:t>
            </a:r>
            <a:r>
              <a:rPr lang="en-US" altLang="ja-JP" b="1" dirty="0"/>
              <a:t>reporting form </a:t>
            </a:r>
            <a:r>
              <a:rPr lang="en-US" altLang="ja-JP" dirty="0"/>
              <a:t>on the assisting page </a:t>
            </a:r>
            <a:endParaRPr lang="ja-JP" altLang="en-US" dirty="0"/>
          </a:p>
          <a:p>
            <a:r>
              <a:rPr lang="en-US" altLang="ja-JP" dirty="0"/>
              <a:t>Duration</a:t>
            </a:r>
            <a:r>
              <a:rPr lang="ja-JP" altLang="en-US" dirty="0"/>
              <a:t>：</a:t>
            </a:r>
            <a:r>
              <a:rPr lang="en-US" altLang="ja-JP" dirty="0"/>
              <a:t>until the end of December</a:t>
            </a:r>
            <a:endParaRPr lang="ja-JP" altLang="en-US" dirty="0"/>
          </a:p>
          <a:p>
            <a:r>
              <a:rPr lang="en-US" altLang="ja-JP" dirty="0"/>
              <a:t>Contents of report</a:t>
            </a:r>
            <a:r>
              <a:rPr lang="ja-JP" altLang="en-US" dirty="0"/>
              <a:t> </a:t>
            </a:r>
          </a:p>
          <a:p>
            <a:pPr lvl="1"/>
            <a:r>
              <a:rPr lang="en-US" altLang="ja-JP" dirty="0"/>
              <a:t>Conducting or not conducting the lecture:</a:t>
            </a:r>
          </a:p>
          <a:p>
            <a:pPr lvl="1">
              <a:buFont typeface="Arial" charset="0"/>
              <a:buNone/>
            </a:pPr>
            <a:r>
              <a:rPr lang="en-US" altLang="ja-JP" dirty="0"/>
              <a:t>In the case of conducting, specify the date and time</a:t>
            </a:r>
          </a:p>
          <a:p>
            <a:pPr lvl="1">
              <a:buFont typeface="Arial" charset="0"/>
              <a:buNone/>
            </a:pPr>
            <a:r>
              <a:rPr lang="en-US" altLang="ja-JP" dirty="0"/>
              <a:t>In the case of not conducting, specify the reason</a:t>
            </a:r>
            <a:endParaRPr lang="ja-JP" altLang="en-US" dirty="0"/>
          </a:p>
          <a:p>
            <a:pPr lvl="1"/>
            <a:r>
              <a:rPr lang="en-US" altLang="ja-JP" dirty="0"/>
              <a:t>Contents of the lecture</a:t>
            </a:r>
          </a:p>
          <a:p>
            <a:pPr lvl="1"/>
            <a:r>
              <a:rPr lang="en-US" altLang="ja-JP" dirty="0"/>
              <a:t>Impression, etc.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6998208" y="6492875"/>
            <a:ext cx="2133600" cy="365125"/>
          </a:xfrm>
        </p:spPr>
        <p:txBody>
          <a:bodyPr/>
          <a:lstStyle/>
          <a:p>
            <a:pPr>
              <a:defRPr/>
            </a:pPr>
            <a:fld id="{1430D885-97DE-4C84-97EC-46AE5D626998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387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2650" y="1425091"/>
            <a:ext cx="7772400" cy="1824037"/>
          </a:xfrm>
        </p:spPr>
        <p:txBody>
          <a:bodyPr/>
          <a:lstStyle/>
          <a:p>
            <a:pPr>
              <a:defRPr/>
            </a:pPr>
            <a:r>
              <a:rPr lang="en-US" altLang="ja-JP" sz="4400" dirty="0">
                <a:solidFill>
                  <a:schemeClr val="tx2"/>
                </a:solidFill>
              </a:rPr>
              <a:t>2. key points </a:t>
            </a:r>
            <a:r>
              <a:rPr lang="en-US" altLang="ja-JP" sz="4400" dirty="0" err="1">
                <a:solidFill>
                  <a:schemeClr val="tx2"/>
                </a:solidFill>
              </a:rPr>
              <a:t>oN</a:t>
            </a:r>
            <a:br>
              <a:rPr lang="en-US" altLang="ja-JP" sz="4400" dirty="0">
                <a:solidFill>
                  <a:schemeClr val="tx2"/>
                </a:solidFill>
              </a:rPr>
            </a:br>
            <a:r>
              <a:rPr lang="en-US" altLang="ja-JP" sz="4400" dirty="0">
                <a:solidFill>
                  <a:schemeClr val="tx2"/>
                </a:solidFill>
              </a:rPr>
              <a:t>     “How to use THE library”</a:t>
            </a:r>
            <a:endParaRPr lang="ja-JP" altLang="en-US" sz="4400" dirty="0">
              <a:solidFill>
                <a:schemeClr val="tx2"/>
              </a:solidFill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1042988" y="2928934"/>
            <a:ext cx="7451725" cy="2214577"/>
          </a:xfrm>
        </p:spPr>
        <p:txBody>
          <a:bodyPr/>
          <a:lstStyle/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Using the Library</a:t>
            </a:r>
            <a:endParaRPr lang="ja-JP" alt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Searching for books and journals</a:t>
            </a:r>
            <a:r>
              <a:rPr lang="ja-JP" altLang="en-US" sz="2600" dirty="0">
                <a:solidFill>
                  <a:schemeClr val="accent1">
                    <a:lumMod val="75000"/>
                  </a:schemeClr>
                </a:solidFill>
              </a:rPr>
              <a:t>（</a:t>
            </a: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OPAC</a:t>
            </a:r>
            <a:r>
              <a:rPr lang="ja-JP" altLang="en-US" sz="2600" dirty="0">
                <a:solidFill>
                  <a:schemeClr val="accent1">
                    <a:lumMod val="75000"/>
                  </a:schemeClr>
                </a:solidFill>
              </a:rPr>
              <a:t>）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Finding and obtaining materials</a:t>
            </a:r>
            <a:endParaRPr lang="ja-JP" alt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</a:rPr>
              <a:t>When you need help</a:t>
            </a:r>
            <a:endParaRPr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6992430" y="65050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C2A932-6480-4318-8D0D-C53D4EAFC9E6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2351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</a:rPr>
              <a:t>At the beginning</a:t>
            </a: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</a:rPr>
              <a:t>・・・</a:t>
            </a:r>
            <a:endParaRPr lang="en-US" altLang="ja-JP" sz="4000" dirty="0"/>
          </a:p>
          <a:p>
            <a:pPr>
              <a:buFont typeface="Arial" charset="0"/>
              <a:buNone/>
              <a:defRPr/>
            </a:pPr>
            <a:endParaRPr lang="en-US" altLang="ja-JP" sz="1400" dirty="0"/>
          </a:p>
          <a:p>
            <a:pPr>
              <a:buFont typeface="Arial" charset="0"/>
              <a:buNone/>
              <a:defRPr/>
            </a:pPr>
            <a:r>
              <a:rPr lang="en-US" altLang="ja-JP" dirty="0"/>
              <a:t>When you entered university</a:t>
            </a:r>
            <a:r>
              <a:rPr lang="ja-JP" altLang="en-US" dirty="0"/>
              <a:t>・・・</a:t>
            </a:r>
            <a:endParaRPr lang="en-US" altLang="ja-JP" dirty="0"/>
          </a:p>
          <a:p>
            <a:pPr>
              <a:defRPr/>
            </a:pPr>
            <a:r>
              <a:rPr lang="en-US" altLang="ja-JP" sz="2800" dirty="0"/>
              <a:t>When was the first time you used library?</a:t>
            </a:r>
          </a:p>
          <a:p>
            <a:pPr>
              <a:defRPr/>
            </a:pPr>
            <a:r>
              <a:rPr lang="en-US" altLang="ja-JP" sz="2800" dirty="0"/>
              <a:t>What was your impression of library?</a:t>
            </a:r>
          </a:p>
          <a:p>
            <a:pPr>
              <a:defRPr/>
            </a:pPr>
            <a:r>
              <a:rPr lang="en-US" altLang="ja-JP" sz="2800" dirty="0"/>
              <a:t>How do you use library now?</a:t>
            </a:r>
          </a:p>
          <a:p>
            <a:pPr>
              <a:defRPr/>
            </a:pPr>
            <a:r>
              <a:rPr lang="en-US" altLang="ja-JP" sz="2800" dirty="0"/>
              <a:t>How do you learn to use library?</a:t>
            </a:r>
          </a:p>
          <a:p>
            <a:pPr>
              <a:defRPr/>
            </a:pPr>
            <a:r>
              <a:rPr lang="en-US" altLang="ja-JP" sz="2800" dirty="0"/>
              <a:t>How do you study/research without using library?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998208" y="6505067"/>
            <a:ext cx="2133600" cy="365125"/>
          </a:xfrm>
        </p:spPr>
        <p:txBody>
          <a:bodyPr/>
          <a:lstStyle/>
          <a:p>
            <a:pPr>
              <a:defRPr/>
            </a:pPr>
            <a:fld id="{62A4D4C8-5ACF-4F28-9905-C225E619DAB3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492351" y="41685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b="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altLang="ja-JP" sz="4400" b="0" i="0" dirty="0">
                <a:solidFill>
                  <a:schemeClr val="tx2"/>
                </a:solidFill>
                <a:latin typeface="+mj-lt"/>
              </a:rPr>
              <a:t>Key points on</a:t>
            </a:r>
            <a:br>
              <a:rPr lang="en-US" altLang="ja-JP" sz="4400" b="0" i="0" dirty="0">
                <a:solidFill>
                  <a:schemeClr val="tx2"/>
                </a:solidFill>
                <a:latin typeface="+mj-lt"/>
              </a:rPr>
            </a:br>
            <a:r>
              <a:rPr lang="en-US" altLang="ja-JP" sz="4400" b="0" i="0" dirty="0">
                <a:solidFill>
                  <a:schemeClr val="tx2"/>
                </a:solidFill>
                <a:latin typeface="+mj-lt"/>
              </a:rPr>
              <a:t>     “How to use The library”</a:t>
            </a:r>
            <a:endParaRPr lang="ja-JP" altLang="en-US" sz="4400" b="0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4.3|8.7|24.8|3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4.3|8.7|24.8|32.7"/>
</p:tagLst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16139</TotalTime>
  <Words>3665</Words>
  <Application>Microsoft Office PowerPoint</Application>
  <PresentationFormat>画面に合わせる (4:3)</PresentationFormat>
  <Paragraphs>652</Paragraphs>
  <Slides>40</Slides>
  <Notes>40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40</vt:i4>
      </vt:variant>
    </vt:vector>
  </HeadingPairs>
  <TitlesOfParts>
    <vt:vector size="55" baseType="lpstr">
      <vt:lpstr>Arial Unicode MS</vt:lpstr>
      <vt:lpstr>HG丸ｺﾞｼｯｸM-PRO</vt:lpstr>
      <vt:lpstr>Meiryo UI</vt:lpstr>
      <vt:lpstr>ＭＳ Ｐゴシック</vt:lpstr>
      <vt:lpstr>ＭＳ ゴシック</vt:lpstr>
      <vt:lpstr>Arial</vt:lpstr>
      <vt:lpstr>Arial Narrow</vt:lpstr>
      <vt:lpstr>Calibri</vt:lpstr>
      <vt:lpstr>Times New Roman</vt:lpstr>
      <vt:lpstr>Verdana</vt:lpstr>
      <vt:lpstr>Wingdings</vt:lpstr>
      <vt:lpstr>Office テーマ</vt:lpstr>
      <vt:lpstr>1_Office テーマ</vt:lpstr>
      <vt:lpstr>2_Office テーマ</vt:lpstr>
      <vt:lpstr>3_Office テーマ</vt:lpstr>
      <vt:lpstr>PowerPoint プレゼンテーション</vt:lpstr>
      <vt:lpstr>  Contents  </vt:lpstr>
      <vt:lpstr>１. AIMS of ToDAY’s GUIDANCe</vt:lpstr>
      <vt:lpstr>PowerPoint プレゼンテーション</vt:lpstr>
      <vt:lpstr>1.2 Why do we want the new students to become skillful in using library?</vt:lpstr>
      <vt:lpstr>1.3 Holding a lecture/tour on  　　“How to Use Library”</vt:lpstr>
      <vt:lpstr>1.4 Report on conducting the TAs’ Tour</vt:lpstr>
      <vt:lpstr>2. key points oN      “How to use THE library”</vt:lpstr>
      <vt:lpstr>PowerPoint プレゼンテーション</vt:lpstr>
      <vt:lpstr>PowerPoint プレゼンテーション</vt:lpstr>
      <vt:lpstr>2.1 Using the Library </vt:lpstr>
      <vt:lpstr>2.1 Using the Library: Rules and Manners</vt:lpstr>
      <vt:lpstr>2.2 Searching for Books and Journals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2.2 Searching for Books or Journals</vt:lpstr>
      <vt:lpstr>2.2 Searching for Books and Journals</vt:lpstr>
      <vt:lpstr>PowerPoint プレゼンテーション</vt:lpstr>
      <vt:lpstr>－Information on the Journal in OPAC－</vt:lpstr>
      <vt:lpstr>－ Information on the Journal in OPAC －</vt:lpstr>
      <vt:lpstr>2.2 Searching for Books and Journals</vt:lpstr>
      <vt:lpstr>2.3 Finding and obtaining materials</vt:lpstr>
      <vt:lpstr>2.3 Finding and obtaining materials</vt:lpstr>
      <vt:lpstr>Cautions when you make copies</vt:lpstr>
      <vt:lpstr>2.3 Finding and obtaining materials</vt:lpstr>
      <vt:lpstr>2.4 When you need help</vt:lpstr>
      <vt:lpstr>3. Additional details for the  guidance  </vt:lpstr>
      <vt:lpstr>3.1 Academic writing process 　</vt:lpstr>
      <vt:lpstr>3.2 Suitable resources</vt:lpstr>
      <vt:lpstr>3.3 Deciding a topic</vt:lpstr>
      <vt:lpstr>3.4 Thinking of keywords</vt:lpstr>
      <vt:lpstr>PowerPoint プレゼンテーション</vt:lpstr>
      <vt:lpstr>PowerPoint プレゼンテーション</vt:lpstr>
      <vt:lpstr>3.6 Searching for articles</vt:lpstr>
      <vt:lpstr>3.6 Searching for articles</vt:lpstr>
      <vt:lpstr>－ Reviewing the Search Results －</vt:lpstr>
      <vt:lpstr>PowerPoint プレゼンテーション</vt:lpstr>
      <vt:lpstr>PowerPoint プレゼンテーション</vt:lpstr>
    </vt:vector>
  </TitlesOfParts>
  <Company>図書館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説明の骨子</dc:title>
  <dc:creator>library</dc:creator>
  <cp:lastModifiedBy>KAMIYA Tomoko</cp:lastModifiedBy>
  <cp:revision>1227</cp:revision>
  <cp:lastPrinted>2019-07-25T07:25:20Z</cp:lastPrinted>
  <dcterms:created xsi:type="dcterms:W3CDTF">2004-03-04T06:42:02Z</dcterms:created>
  <dcterms:modified xsi:type="dcterms:W3CDTF">2024-05-31T00:39:08Z</dcterms:modified>
</cp:coreProperties>
</file>